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4"/>
  </p:notesMasterIdLst>
  <p:sldIdLst>
    <p:sldId id="257" r:id="rId3"/>
    <p:sldId id="600" r:id="rId4"/>
    <p:sldId id="602" r:id="rId5"/>
    <p:sldId id="603" r:id="rId6"/>
    <p:sldId id="579" r:id="rId7"/>
    <p:sldId id="601" r:id="rId8"/>
    <p:sldId id="585" r:id="rId9"/>
    <p:sldId id="578" r:id="rId10"/>
    <p:sldId id="583" r:id="rId11"/>
    <p:sldId id="604" r:id="rId12"/>
    <p:sldId id="605" r:id="rId13"/>
    <p:sldId id="396" r:id="rId14"/>
    <p:sldId id="595" r:id="rId15"/>
    <p:sldId id="596" r:id="rId16"/>
    <p:sldId id="597" r:id="rId17"/>
    <p:sldId id="607" r:id="rId18"/>
    <p:sldId id="608" r:id="rId19"/>
    <p:sldId id="548" r:id="rId20"/>
    <p:sldId id="549" r:id="rId21"/>
    <p:sldId id="606" r:id="rId22"/>
    <p:sldId id="560" r:id="rId23"/>
    <p:sldId id="573" r:id="rId24"/>
    <p:sldId id="568" r:id="rId25"/>
    <p:sldId id="570" r:id="rId26"/>
    <p:sldId id="569" r:id="rId27"/>
    <p:sldId id="571" r:id="rId28"/>
    <p:sldId id="609" r:id="rId29"/>
    <p:sldId id="565" r:id="rId30"/>
    <p:sldId id="576" r:id="rId31"/>
    <p:sldId id="610" r:id="rId32"/>
    <p:sldId id="575" r:id="rId33"/>
    <p:sldId id="612" r:id="rId34"/>
    <p:sldId id="613" r:id="rId35"/>
    <p:sldId id="594" r:id="rId36"/>
    <p:sldId id="611" r:id="rId37"/>
    <p:sldId id="562" r:id="rId38"/>
    <p:sldId id="558" r:id="rId39"/>
    <p:sldId id="563" r:id="rId40"/>
    <p:sldId id="591" r:id="rId41"/>
    <p:sldId id="590" r:id="rId42"/>
    <p:sldId id="566"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34497A-D65E-3EE5-1C84-4F8E4A2BE892}" name="Barbara DESTREE" initials="BD" userId="S::barbara.destree@tourismewallonie.be::123601b2-2a56-4d2e-a769-11a89d1f03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F15"/>
    <a:srgbClr val="3ABFC2"/>
    <a:srgbClr val="FFFFFF"/>
    <a:srgbClr val="5B9BD5"/>
    <a:srgbClr val="D5F2F3"/>
    <a:srgbClr val="F8AAAE"/>
    <a:srgbClr val="EC1C24"/>
    <a:srgbClr val="95DD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4660"/>
  </p:normalViewPr>
  <p:slideViewPr>
    <p:cSldViewPr snapToGrid="0">
      <p:cViewPr varScale="1">
        <p:scale>
          <a:sx n="111" d="100"/>
          <a:sy n="111" d="100"/>
        </p:scale>
        <p:origin x="82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60E-9D49-41A6-8BDD-9474FD784777}" type="datetimeFigureOut">
              <a:rPr lang="fr-BE" smtClean="0"/>
              <a:t>10-10-24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52523-93C8-401D-92AD-9551E5C3EF26}" type="slidenum">
              <a:rPr lang="fr-BE" smtClean="0"/>
              <a:t>‹N°›</a:t>
            </a:fld>
            <a:endParaRPr lang="fr-BE"/>
          </a:p>
        </p:txBody>
      </p:sp>
    </p:spTree>
    <p:extLst>
      <p:ext uri="{BB962C8B-B14F-4D97-AF65-F5344CB8AC3E}">
        <p14:creationId xmlns:p14="http://schemas.microsoft.com/office/powerpoint/2010/main" val="193781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sp>
        <p:nvSpPr>
          <p:cNvPr id="4" name="Espace réservé de la date 3"/>
          <p:cNvSpPr>
            <a:spLocks noGrp="1"/>
          </p:cNvSpPr>
          <p:nvPr>
            <p:ph type="dt" sz="half" idx="10"/>
          </p:nvPr>
        </p:nvSpPr>
        <p:spPr/>
        <p:txBody>
          <a:bodyPr/>
          <a:lstStyle/>
          <a:p>
            <a:fld id="{BB5F9D68-785C-4EE4-9108-534777F711ED}" type="datetime1">
              <a:rPr lang="fr-BE" smtClean="0"/>
              <a:t>10-10-24</a:t>
            </a:fld>
            <a:endParaRPr lang="fr-BE"/>
          </a:p>
        </p:txBody>
      </p:sp>
      <p:sp>
        <p:nvSpPr>
          <p:cNvPr id="5" name="Espace réservé du pied de page 4"/>
          <p:cNvSpPr>
            <a:spLocks noGrp="1"/>
          </p:cNvSpPr>
          <p:nvPr>
            <p:ph type="ftr" sz="quarter" idx="11"/>
          </p:nvPr>
        </p:nvSpPr>
        <p:spPr/>
        <p:txBody>
          <a:bodyPr/>
          <a:lstStyle/>
          <a:p>
            <a:r>
              <a:rPr lang="fr-BE"/>
              <a:t>Ensemble, développons un tourisme de qualité</a:t>
            </a:r>
          </a:p>
        </p:txBody>
      </p:sp>
      <p:sp>
        <p:nvSpPr>
          <p:cNvPr id="6" name="Espace réservé du numéro de diapositive 5"/>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3571295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54CB9785-7D77-43E0-BA7B-2419D9DDE878}" type="datetime1">
              <a:rPr lang="fr-BE" smtClean="0"/>
              <a:t>10-10-24</a:t>
            </a:fld>
            <a:endParaRPr lang="fr-BE"/>
          </a:p>
        </p:txBody>
      </p:sp>
      <p:sp>
        <p:nvSpPr>
          <p:cNvPr id="5" name="Espace réservé du pied de page 4"/>
          <p:cNvSpPr>
            <a:spLocks noGrp="1"/>
          </p:cNvSpPr>
          <p:nvPr>
            <p:ph type="ftr" sz="quarter" idx="11"/>
          </p:nvPr>
        </p:nvSpPr>
        <p:spPr/>
        <p:txBody>
          <a:bodyPr/>
          <a:lstStyle/>
          <a:p>
            <a:r>
              <a:rPr lang="fr-BE"/>
              <a:t>Ensemble, développons un tourisme de qualité</a:t>
            </a:r>
          </a:p>
        </p:txBody>
      </p:sp>
      <p:sp>
        <p:nvSpPr>
          <p:cNvPr id="6" name="Espace réservé du numéro de diapositive 5"/>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136790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EA7F8B7-A7A1-4AF0-998A-B84077D5F66A}" type="datetime1">
              <a:rPr lang="fr-BE" smtClean="0"/>
              <a:t>10-10-24</a:t>
            </a:fld>
            <a:endParaRPr lang="fr-BE"/>
          </a:p>
        </p:txBody>
      </p:sp>
      <p:sp>
        <p:nvSpPr>
          <p:cNvPr id="5" name="Espace réservé du pied de page 4"/>
          <p:cNvSpPr>
            <a:spLocks noGrp="1"/>
          </p:cNvSpPr>
          <p:nvPr>
            <p:ph type="ftr" sz="quarter" idx="11"/>
          </p:nvPr>
        </p:nvSpPr>
        <p:spPr/>
        <p:txBody>
          <a:bodyPr/>
          <a:lstStyle/>
          <a:p>
            <a:r>
              <a:rPr lang="fr-BE"/>
              <a:t>Ensemble, développons un tourisme de qualité</a:t>
            </a:r>
          </a:p>
        </p:txBody>
      </p:sp>
      <p:sp>
        <p:nvSpPr>
          <p:cNvPr id="6" name="Espace réservé du numéro de diapositive 5"/>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1137753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176467-6F77-0900-E7AD-FB197E7A0D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6228641E-5FF7-2F09-602A-B07D735FE7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9AC2FE78-EEDA-6433-A535-88F5C803DEBB}"/>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5" name="Espace réservé du pied de page 4">
            <a:extLst>
              <a:ext uri="{FF2B5EF4-FFF2-40B4-BE49-F238E27FC236}">
                <a16:creationId xmlns:a16="http://schemas.microsoft.com/office/drawing/2014/main" id="{FC687058-9169-3E4F-BF52-6F7687CAB24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52A4415-DA8C-1BDB-C46D-A22A342F66D5}"/>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396801612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BE6CC-CE78-4927-A2AC-63627851D3AA}"/>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BE50BCE9-026B-354E-B27F-A0113318187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69EBD93-0FD4-A88C-2137-FB93F50573F7}"/>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5" name="Espace réservé du pied de page 4">
            <a:extLst>
              <a:ext uri="{FF2B5EF4-FFF2-40B4-BE49-F238E27FC236}">
                <a16:creationId xmlns:a16="http://schemas.microsoft.com/office/drawing/2014/main" id="{9C0FB7D1-5B61-1354-3099-CD68E58B7B35}"/>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4AC199C-716E-4FDC-104D-A5AA95F17BF0}"/>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17418381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80BA25-91D5-B899-3C87-D684C369500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47B802CB-AA44-34B2-D0EC-DEE5428701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3EEF09B-A38A-FBFA-3577-26E577575460}"/>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5" name="Espace réservé du pied de page 4">
            <a:extLst>
              <a:ext uri="{FF2B5EF4-FFF2-40B4-BE49-F238E27FC236}">
                <a16:creationId xmlns:a16="http://schemas.microsoft.com/office/drawing/2014/main" id="{5161791F-1218-D5ED-B3D3-9604145202D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2F86D09-9585-7EDB-7CB1-CA644C330A48}"/>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424664854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550A16-04FE-DD3E-B3D9-F0D3D9B6ADD5}"/>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B0634D63-1553-98DD-4758-408E7D19F67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0A74A255-8150-492E-2C7D-978D0DC781C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1A468F7B-9220-D666-FB09-3A8CB7317898}"/>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6" name="Espace réservé du pied de page 5">
            <a:extLst>
              <a:ext uri="{FF2B5EF4-FFF2-40B4-BE49-F238E27FC236}">
                <a16:creationId xmlns:a16="http://schemas.microsoft.com/office/drawing/2014/main" id="{74A54F5E-1362-2B1C-6D81-F9701E7F1DBB}"/>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B0F41DFC-36B6-87A4-D7CD-06F326EADBB6}"/>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132422709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2946F-A093-F353-E7FA-548459EE05FB}"/>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02E88B68-78D5-19C8-E713-B1641B299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87D6545-1C4D-1645-49A2-F023BB40CFD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56E2FA4D-3530-F895-11D5-85665CB82B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2AC7847-61D7-2EC7-58FC-2CFBE1CD036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3613F399-E06C-173E-921A-EA9FBDAE3215}"/>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8" name="Espace réservé du pied de page 7">
            <a:extLst>
              <a:ext uri="{FF2B5EF4-FFF2-40B4-BE49-F238E27FC236}">
                <a16:creationId xmlns:a16="http://schemas.microsoft.com/office/drawing/2014/main" id="{3DB98160-CD9D-197C-A4AE-784F4F495164}"/>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01424E8E-CBBA-248E-0682-C46808427124}"/>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388468951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3CE1C-3DC3-435D-2E77-853077C3172A}"/>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2F39C74E-7C4D-9C61-B1AE-A90518142842}"/>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4" name="Espace réservé du pied de page 3">
            <a:extLst>
              <a:ext uri="{FF2B5EF4-FFF2-40B4-BE49-F238E27FC236}">
                <a16:creationId xmlns:a16="http://schemas.microsoft.com/office/drawing/2014/main" id="{5872F113-5C98-98D3-B18A-8F88D9AC1753}"/>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2DD579B9-EBC0-F342-6477-3F64DA2979D5}"/>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29005242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38C4D7F-7D5A-311E-9650-E4334C2C8675}"/>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3" name="Espace réservé du pied de page 2">
            <a:extLst>
              <a:ext uri="{FF2B5EF4-FFF2-40B4-BE49-F238E27FC236}">
                <a16:creationId xmlns:a16="http://schemas.microsoft.com/office/drawing/2014/main" id="{488749F9-0E52-9ACC-4C55-479015EF0A88}"/>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C9507336-0416-A973-B24C-ABD5EE6DD282}"/>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147325489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5CDDA5-5266-E27D-A6FE-64EB9F2CAF5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DB955C69-FCC9-AC97-293F-89BAE77F3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4D67A56B-6E63-F7C7-433C-0D076B136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C77B8D2-B755-1FBD-8254-C4A995596B00}"/>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6" name="Espace réservé du pied de page 5">
            <a:extLst>
              <a:ext uri="{FF2B5EF4-FFF2-40B4-BE49-F238E27FC236}">
                <a16:creationId xmlns:a16="http://schemas.microsoft.com/office/drawing/2014/main" id="{6B9358BF-E6BE-A5DA-976F-9A27FA854907}"/>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81F808C0-BACA-2DC1-8543-310B9E6146DA}"/>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37227456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8753549-C6CC-49F9-BB0F-A41B394A47AA}" type="datetime1">
              <a:rPr lang="fr-BE" smtClean="0"/>
              <a:t>10-10-24</a:t>
            </a:fld>
            <a:endParaRPr lang="fr-BE"/>
          </a:p>
        </p:txBody>
      </p:sp>
      <p:sp>
        <p:nvSpPr>
          <p:cNvPr id="5" name="Espace réservé du pied de page 4"/>
          <p:cNvSpPr>
            <a:spLocks noGrp="1"/>
          </p:cNvSpPr>
          <p:nvPr>
            <p:ph type="ftr" sz="quarter" idx="11"/>
          </p:nvPr>
        </p:nvSpPr>
        <p:spPr/>
        <p:txBody>
          <a:bodyPr/>
          <a:lstStyle/>
          <a:p>
            <a:r>
              <a:rPr lang="fr-BE"/>
              <a:t>Ensemble, développons un tourisme de qualité</a:t>
            </a:r>
          </a:p>
        </p:txBody>
      </p:sp>
      <p:sp>
        <p:nvSpPr>
          <p:cNvPr id="6" name="Espace réservé du numéro de diapositive 5"/>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1043754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41AA3-F42F-793F-239A-15B9A4138EE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7986E91E-8257-B457-37A4-AADEF83A07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BD4E23DC-2CA1-DAC1-5380-A10B78847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1CC138-B237-05CE-9703-264F1BC9DF1E}"/>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6" name="Espace réservé du pied de page 5">
            <a:extLst>
              <a:ext uri="{FF2B5EF4-FFF2-40B4-BE49-F238E27FC236}">
                <a16:creationId xmlns:a16="http://schemas.microsoft.com/office/drawing/2014/main" id="{C3F71B89-5E63-150D-8292-0AC5B0AA4C8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C9E8C1F-676E-631D-9989-CD989F8B5C1F}"/>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160469026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F9CC31-59B9-9DCA-E410-44A8BE4CC262}"/>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4DD63A52-8419-F355-C798-70CB6E5470F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54D2886-FA47-B750-60A7-F03707DFCADD}"/>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5" name="Espace réservé du pied de page 4">
            <a:extLst>
              <a:ext uri="{FF2B5EF4-FFF2-40B4-BE49-F238E27FC236}">
                <a16:creationId xmlns:a16="http://schemas.microsoft.com/office/drawing/2014/main" id="{4BAE5D31-D86B-DD1B-CAE6-3F765FB8B25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3C55553-7054-C7F5-A55E-523763626380}"/>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231147045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F0A988B-611B-0A3E-222A-7010EA7B78B6}"/>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8A9DE73F-277E-6766-8840-31144962D25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4F8A611-6192-10FF-51F9-7CD9E7236CEB}"/>
              </a:ext>
            </a:extLst>
          </p:cNvPr>
          <p:cNvSpPr>
            <a:spLocks noGrp="1"/>
          </p:cNvSpPr>
          <p:nvPr>
            <p:ph type="dt" sz="half" idx="10"/>
          </p:nvPr>
        </p:nvSpPr>
        <p:spPr/>
        <p:txBody>
          <a:bodyPr/>
          <a:lstStyle/>
          <a:p>
            <a:fld id="{DC52D4D4-C314-47E4-9C64-8D3A67823748}" type="datetimeFigureOut">
              <a:rPr lang="fr-BE" smtClean="0"/>
              <a:t>10-10-24</a:t>
            </a:fld>
            <a:endParaRPr lang="fr-BE"/>
          </a:p>
        </p:txBody>
      </p:sp>
      <p:sp>
        <p:nvSpPr>
          <p:cNvPr id="5" name="Espace réservé du pied de page 4">
            <a:extLst>
              <a:ext uri="{FF2B5EF4-FFF2-40B4-BE49-F238E27FC236}">
                <a16:creationId xmlns:a16="http://schemas.microsoft.com/office/drawing/2014/main" id="{7947A3DC-7BB5-D4BE-C20A-76069AD8EF5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4C9ECC2-CA56-605A-2DE6-4EB42CA42B0D}"/>
              </a:ext>
            </a:extLst>
          </p:cNvPr>
          <p:cNvSpPr>
            <a:spLocks noGrp="1"/>
          </p:cNvSpPr>
          <p:nvPr>
            <p:ph type="sldNum" sz="quarter" idx="12"/>
          </p:nvPr>
        </p:nvSpPr>
        <p:spPr/>
        <p:txBody>
          <a:bodyPr/>
          <a:lstStyle/>
          <a:p>
            <a:fld id="{39083597-9F46-4B61-B08C-88521F5D858B}" type="slidenum">
              <a:rPr lang="fr-BE" smtClean="0"/>
              <a:t>‹N°›</a:t>
            </a:fld>
            <a:endParaRPr lang="fr-BE"/>
          </a:p>
        </p:txBody>
      </p:sp>
    </p:spTree>
    <p:extLst>
      <p:ext uri="{BB962C8B-B14F-4D97-AF65-F5344CB8AC3E}">
        <p14:creationId xmlns:p14="http://schemas.microsoft.com/office/powerpoint/2010/main" val="321236389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D99758F-49EC-434F-91D5-1D89EFF70C24}" type="datetime1">
              <a:rPr lang="fr-BE" smtClean="0"/>
              <a:t>10-10-24</a:t>
            </a:fld>
            <a:endParaRPr lang="fr-BE"/>
          </a:p>
        </p:txBody>
      </p:sp>
      <p:sp>
        <p:nvSpPr>
          <p:cNvPr id="5" name="Espace réservé du pied de page 4"/>
          <p:cNvSpPr>
            <a:spLocks noGrp="1"/>
          </p:cNvSpPr>
          <p:nvPr>
            <p:ph type="ftr" sz="quarter" idx="11"/>
          </p:nvPr>
        </p:nvSpPr>
        <p:spPr/>
        <p:txBody>
          <a:bodyPr/>
          <a:lstStyle/>
          <a:p>
            <a:r>
              <a:rPr lang="fr-BE"/>
              <a:t>Ensemble, développons un tourisme de qualité</a:t>
            </a:r>
          </a:p>
        </p:txBody>
      </p:sp>
      <p:sp>
        <p:nvSpPr>
          <p:cNvPr id="6" name="Espace réservé du numéro de diapositive 5"/>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88385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D023D978-9857-4E0B-9961-B19F2D61FA3D}" type="datetime1">
              <a:rPr lang="fr-BE" smtClean="0"/>
              <a:t>10-10-24</a:t>
            </a:fld>
            <a:endParaRPr lang="fr-BE"/>
          </a:p>
        </p:txBody>
      </p:sp>
      <p:sp>
        <p:nvSpPr>
          <p:cNvPr id="6" name="Espace réservé du pied de page 5"/>
          <p:cNvSpPr>
            <a:spLocks noGrp="1"/>
          </p:cNvSpPr>
          <p:nvPr>
            <p:ph type="ftr" sz="quarter" idx="11"/>
          </p:nvPr>
        </p:nvSpPr>
        <p:spPr/>
        <p:txBody>
          <a:bodyPr/>
          <a:lstStyle/>
          <a:p>
            <a:r>
              <a:rPr lang="fr-BE"/>
              <a:t>Ensemble, développons un tourisme de qualité</a:t>
            </a:r>
          </a:p>
        </p:txBody>
      </p:sp>
      <p:sp>
        <p:nvSpPr>
          <p:cNvPr id="7" name="Espace réservé du numéro de diapositive 6"/>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4253187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425AC333-9179-4E0C-9740-D8106F692ECA}" type="datetime1">
              <a:rPr lang="fr-BE" smtClean="0"/>
              <a:t>10-10-24</a:t>
            </a:fld>
            <a:endParaRPr lang="fr-BE"/>
          </a:p>
        </p:txBody>
      </p:sp>
      <p:sp>
        <p:nvSpPr>
          <p:cNvPr id="8" name="Espace réservé du pied de page 7"/>
          <p:cNvSpPr>
            <a:spLocks noGrp="1"/>
          </p:cNvSpPr>
          <p:nvPr>
            <p:ph type="ftr" sz="quarter" idx="11"/>
          </p:nvPr>
        </p:nvSpPr>
        <p:spPr/>
        <p:txBody>
          <a:bodyPr/>
          <a:lstStyle/>
          <a:p>
            <a:r>
              <a:rPr lang="fr-BE"/>
              <a:t>Ensemble, développons un tourisme de qualité</a:t>
            </a:r>
          </a:p>
        </p:txBody>
      </p:sp>
      <p:sp>
        <p:nvSpPr>
          <p:cNvPr id="9" name="Espace réservé du numéro de diapositive 8"/>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91918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36C21790-7E22-4E0D-BB15-321EEE3F7338}" type="datetime1">
              <a:rPr lang="fr-BE" smtClean="0"/>
              <a:t>10-10-24</a:t>
            </a:fld>
            <a:endParaRPr lang="fr-BE"/>
          </a:p>
        </p:txBody>
      </p:sp>
      <p:sp>
        <p:nvSpPr>
          <p:cNvPr id="4" name="Espace réservé du pied de page 3"/>
          <p:cNvSpPr>
            <a:spLocks noGrp="1"/>
          </p:cNvSpPr>
          <p:nvPr>
            <p:ph type="ftr" sz="quarter" idx="11"/>
          </p:nvPr>
        </p:nvSpPr>
        <p:spPr/>
        <p:txBody>
          <a:bodyPr/>
          <a:lstStyle/>
          <a:p>
            <a:r>
              <a:rPr lang="fr-BE"/>
              <a:t>Ensemble, développons un tourisme de qualité</a:t>
            </a:r>
          </a:p>
        </p:txBody>
      </p:sp>
      <p:sp>
        <p:nvSpPr>
          <p:cNvPr id="5" name="Espace réservé du numéro de diapositive 4"/>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554416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DB9D913-D818-40A5-ACA4-0AC76ACF1461}" type="datetime1">
              <a:rPr lang="fr-BE" smtClean="0"/>
              <a:t>10-10-24</a:t>
            </a:fld>
            <a:endParaRPr lang="fr-BE"/>
          </a:p>
        </p:txBody>
      </p:sp>
      <p:sp>
        <p:nvSpPr>
          <p:cNvPr id="3" name="Espace réservé du pied de page 2"/>
          <p:cNvSpPr>
            <a:spLocks noGrp="1"/>
          </p:cNvSpPr>
          <p:nvPr>
            <p:ph type="ftr" sz="quarter" idx="11"/>
          </p:nvPr>
        </p:nvSpPr>
        <p:spPr/>
        <p:txBody>
          <a:bodyPr/>
          <a:lstStyle/>
          <a:p>
            <a:r>
              <a:rPr lang="fr-BE"/>
              <a:t>Ensemble, développons un tourisme de qualité</a:t>
            </a:r>
          </a:p>
        </p:txBody>
      </p:sp>
      <p:sp>
        <p:nvSpPr>
          <p:cNvPr id="4" name="Espace réservé du numéro de diapositive 3"/>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171712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E4BBB9C-ACAE-438D-9C56-FB681DD8A6E8}" type="datetime1">
              <a:rPr lang="fr-BE" smtClean="0"/>
              <a:t>10-10-24</a:t>
            </a:fld>
            <a:endParaRPr lang="fr-BE"/>
          </a:p>
        </p:txBody>
      </p:sp>
      <p:sp>
        <p:nvSpPr>
          <p:cNvPr id="6" name="Espace réservé du pied de page 5"/>
          <p:cNvSpPr>
            <a:spLocks noGrp="1"/>
          </p:cNvSpPr>
          <p:nvPr>
            <p:ph type="ftr" sz="quarter" idx="11"/>
          </p:nvPr>
        </p:nvSpPr>
        <p:spPr/>
        <p:txBody>
          <a:bodyPr/>
          <a:lstStyle/>
          <a:p>
            <a:r>
              <a:rPr lang="fr-BE"/>
              <a:t>Ensemble, développons un tourisme de qualité</a:t>
            </a:r>
          </a:p>
        </p:txBody>
      </p:sp>
      <p:sp>
        <p:nvSpPr>
          <p:cNvPr id="7" name="Espace réservé du numéro de diapositive 6"/>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370058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D42216D-E925-4980-9329-01AB3CDC7989}" type="datetime1">
              <a:rPr lang="fr-BE" smtClean="0"/>
              <a:t>10-10-24</a:t>
            </a:fld>
            <a:endParaRPr lang="fr-BE"/>
          </a:p>
        </p:txBody>
      </p:sp>
      <p:sp>
        <p:nvSpPr>
          <p:cNvPr id="6" name="Espace réservé du pied de page 5"/>
          <p:cNvSpPr>
            <a:spLocks noGrp="1"/>
          </p:cNvSpPr>
          <p:nvPr>
            <p:ph type="ftr" sz="quarter" idx="11"/>
          </p:nvPr>
        </p:nvSpPr>
        <p:spPr/>
        <p:txBody>
          <a:bodyPr/>
          <a:lstStyle/>
          <a:p>
            <a:r>
              <a:rPr lang="fr-BE"/>
              <a:t>Ensemble, développons un tourisme de qualité</a:t>
            </a:r>
          </a:p>
        </p:txBody>
      </p:sp>
      <p:sp>
        <p:nvSpPr>
          <p:cNvPr id="7" name="Espace réservé du numéro de diapositive 6"/>
          <p:cNvSpPr>
            <a:spLocks noGrp="1"/>
          </p:cNvSpPr>
          <p:nvPr>
            <p:ph type="sldNum" sz="quarter" idx="12"/>
          </p:nvPr>
        </p:nvSpPr>
        <p:spPr/>
        <p:txBody>
          <a:bodyPr/>
          <a:lstStyle/>
          <a:p>
            <a:fld id="{CC9B08EE-89F8-4D75-A0C9-29567A632661}" type="slidenum">
              <a:rPr lang="fr-BE" smtClean="0"/>
              <a:t>‹N°›</a:t>
            </a:fld>
            <a:endParaRPr lang="fr-BE"/>
          </a:p>
        </p:txBody>
      </p:sp>
    </p:spTree>
    <p:extLst>
      <p:ext uri="{BB962C8B-B14F-4D97-AF65-F5344CB8AC3E}">
        <p14:creationId xmlns:p14="http://schemas.microsoft.com/office/powerpoint/2010/main" val="813458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DC83E-1F3F-4D01-8CFB-BBCAA479A281}" type="datetime1">
              <a:rPr lang="fr-BE" smtClean="0"/>
              <a:t>10-10-24</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a:t>Ensemble, développons un tourisme de qualité</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B08EE-89F8-4D75-A0C9-29567A632661}" type="slidenum">
              <a:rPr lang="fr-BE" smtClean="0"/>
              <a:t>‹N°›</a:t>
            </a:fld>
            <a:endParaRPr lang="fr-BE"/>
          </a:p>
        </p:txBody>
      </p:sp>
    </p:spTree>
    <p:extLst>
      <p:ext uri="{BB962C8B-B14F-4D97-AF65-F5344CB8AC3E}">
        <p14:creationId xmlns:p14="http://schemas.microsoft.com/office/powerpoint/2010/main" val="618120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3B0D45-A96C-821E-2457-29FD1F46A5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61256535-583D-201F-CF94-5F803EE0C2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539C743-9667-9EFC-8C12-6BEDC0805E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52D4D4-C314-47E4-9C64-8D3A67823748}" type="datetimeFigureOut">
              <a:rPr lang="fr-BE" smtClean="0"/>
              <a:t>10-10-24</a:t>
            </a:fld>
            <a:endParaRPr lang="fr-BE"/>
          </a:p>
        </p:txBody>
      </p:sp>
      <p:sp>
        <p:nvSpPr>
          <p:cNvPr id="5" name="Espace réservé du pied de page 4">
            <a:extLst>
              <a:ext uri="{FF2B5EF4-FFF2-40B4-BE49-F238E27FC236}">
                <a16:creationId xmlns:a16="http://schemas.microsoft.com/office/drawing/2014/main" id="{2DF6CD0C-BABB-2BCC-D899-A2504BB6B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10104446-24FD-0A91-B5F4-3119440319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083597-9F46-4B61-B08C-88521F5D858B}" type="slidenum">
              <a:rPr lang="fr-BE" smtClean="0"/>
              <a:t>‹N°›</a:t>
            </a:fld>
            <a:endParaRPr lang="fr-BE"/>
          </a:p>
        </p:txBody>
      </p:sp>
    </p:spTree>
    <p:extLst>
      <p:ext uri="{BB962C8B-B14F-4D97-AF65-F5344CB8AC3E}">
        <p14:creationId xmlns:p14="http://schemas.microsoft.com/office/powerpoint/2010/main" val="141107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hyperlink" Target="https://access-i.be/batiments-sites/la-siroperie" TargetMode="Externa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hyperlink" Target="https://access-i.be/batiments-sites/cyril-chocolat" TargetMode="External"/><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hyperlink" Target="https://access-i.be/batiments-sites/prehistomuseu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hyperlink" Target="https://access-i.be/circuits/le-bois-des-reves-balade-du-lac"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hyperlink" Target="https://access-i.be/espaces/le-bois-des-reves-loisirs" TargetMode="Externa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hyperlink" Target="https://access-i.be/batiments-sites/le-bois-des-reves" TargetMode="External"/><Relationship Id="rId5" Type="http://schemas.openxmlformats.org/officeDocument/2006/relationships/image" Target="../media/image73.jpeg"/><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sv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107.jpe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36.jpeg"/><Relationship Id="rId7" Type="http://schemas.openxmlformats.org/officeDocument/2006/relationships/image" Target="../media/image114.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3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9.jpeg"/><Relationship Id="rId5" Type="http://schemas.microsoft.com/office/2007/relationships/hdphoto" Target="../media/hdphoto1.wdp"/><Relationship Id="rId4" Type="http://schemas.openxmlformats.org/officeDocument/2006/relationships/image" Target="../media/image118.png"/><Relationship Id="rId9"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3.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2.png"/><Relationship Id="rId5" Type="http://schemas.microsoft.com/office/2007/relationships/hdphoto" Target="../media/hdphoto1.wdp"/><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jpeg"/></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habits, golf, texte&#10;&#10;Description générée automatiquement">
            <a:extLst>
              <a:ext uri="{FF2B5EF4-FFF2-40B4-BE49-F238E27FC236}">
                <a16:creationId xmlns:a16="http://schemas.microsoft.com/office/drawing/2014/main" id="{D89412BE-E953-F361-0828-77FB216CF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
        <p:nvSpPr>
          <p:cNvPr id="6" name="Rectangle 5">
            <a:extLst>
              <a:ext uri="{FF2B5EF4-FFF2-40B4-BE49-F238E27FC236}">
                <a16:creationId xmlns:a16="http://schemas.microsoft.com/office/drawing/2014/main" id="{7127748D-5514-970E-6FD2-F41F7AB78320}"/>
              </a:ext>
            </a:extLst>
          </p:cNvPr>
          <p:cNvSpPr/>
          <p:nvPr/>
        </p:nvSpPr>
        <p:spPr>
          <a:xfrm>
            <a:off x="0" y="361889"/>
            <a:ext cx="6621197" cy="400111"/>
          </a:xfrm>
          <a:prstGeom prst="rect">
            <a:avLst/>
          </a:prstGeom>
          <a:solidFill>
            <a:srgbClr val="3A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chemeClr val="bg1"/>
                </a:solidFill>
                <a:effectLst/>
                <a:uLnTx/>
                <a:uFillTx/>
                <a:latin typeface="Galano Classic" panose="00000500000000000000" pitchFamily="2" charset="0"/>
                <a:ea typeface="+mn-ea"/>
                <a:cs typeface="+mn-cs"/>
              </a:rPr>
              <a:t>ENSEMBLE, D</a:t>
            </a:r>
            <a:r>
              <a:rPr kumimoji="0" lang="fr-BE" sz="2000" b="0" i="0" u="none" strike="noStrike" kern="1200" cap="none" spc="0" normalizeH="0" baseline="0" noProof="0" dirty="0">
                <a:ln>
                  <a:noFill/>
                </a:ln>
                <a:solidFill>
                  <a:schemeClr val="bg1"/>
                </a:solidFill>
                <a:effectLst/>
                <a:uLnTx/>
                <a:uFillTx/>
                <a:latin typeface="Galano Classic" panose="00000500000000000000" pitchFamily="2" charset="0"/>
                <a:ea typeface="+mn-ea"/>
                <a:cs typeface="Arial" panose="020B0604020202020204" pitchFamily="34" charset="0"/>
              </a:rPr>
              <a:t>É</a:t>
            </a:r>
            <a:r>
              <a:rPr kumimoji="0" lang="fr-BE" sz="2000" b="0" i="0" u="none" strike="noStrike" kern="1200" cap="none" spc="0" normalizeH="0" baseline="0" noProof="0" dirty="0">
                <a:ln>
                  <a:noFill/>
                </a:ln>
                <a:solidFill>
                  <a:schemeClr val="bg1"/>
                </a:solidFill>
                <a:effectLst/>
                <a:uLnTx/>
                <a:uFillTx/>
                <a:latin typeface="Galano Classic" panose="00000500000000000000" pitchFamily="2" charset="0"/>
                <a:ea typeface="+mn-ea"/>
                <a:cs typeface="+mn-cs"/>
              </a:rPr>
              <a:t>VELOPPONS UN </a:t>
            </a:r>
            <a:r>
              <a:rPr kumimoji="0" lang="fr-BE" sz="2000" b="1" i="0" u="none" strike="noStrike" kern="1200" cap="none" spc="0" normalizeH="0" baseline="0" noProof="0" dirty="0">
                <a:ln>
                  <a:noFill/>
                </a:ln>
                <a:solidFill>
                  <a:schemeClr val="bg1"/>
                </a:solidFill>
                <a:effectLst/>
                <a:uLnTx/>
                <a:uFillTx/>
                <a:latin typeface="Galano Classic" panose="00000500000000000000" pitchFamily="2" charset="0"/>
                <a:ea typeface="+mn-ea"/>
                <a:cs typeface="+mn-cs"/>
              </a:rPr>
              <a:t>TOURISME DE QUALIT</a:t>
            </a:r>
            <a:r>
              <a:rPr kumimoji="0" lang="fr-BE" sz="2000" b="1" i="0" u="none" strike="noStrike" kern="1200" cap="none" spc="0" normalizeH="0" baseline="0" noProof="0" dirty="0">
                <a:ln>
                  <a:noFill/>
                </a:ln>
                <a:solidFill>
                  <a:schemeClr val="bg1"/>
                </a:solidFill>
                <a:effectLst/>
                <a:uLnTx/>
                <a:uFillTx/>
                <a:latin typeface="Galano Classic" panose="00000500000000000000" pitchFamily="2" charset="0"/>
                <a:ea typeface="+mn-ea"/>
                <a:cs typeface="Arial" panose="020B0604020202020204" pitchFamily="34" charset="0"/>
              </a:rPr>
              <a:t>É</a:t>
            </a:r>
            <a:endParaRPr kumimoji="0" lang="fr-BE" sz="2000" b="1" i="0" u="none" strike="noStrike" kern="1200" cap="none" spc="0" normalizeH="0" baseline="0" noProof="0" dirty="0">
              <a:ln>
                <a:noFill/>
              </a:ln>
              <a:solidFill>
                <a:schemeClr val="bg1"/>
              </a:solidFill>
              <a:effectLst/>
              <a:uLnTx/>
              <a:uFillTx/>
              <a:latin typeface="Galano Classic" panose="00000500000000000000" pitchFamily="2" charset="0"/>
              <a:ea typeface="+mn-ea"/>
              <a:cs typeface="+mn-cs"/>
            </a:endParaRPr>
          </a:p>
        </p:txBody>
      </p:sp>
    </p:spTree>
    <p:extLst>
      <p:ext uri="{BB962C8B-B14F-4D97-AF65-F5344CB8AC3E}">
        <p14:creationId xmlns:p14="http://schemas.microsoft.com/office/powerpoint/2010/main" val="3949415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1AB8C7-5149-BB0B-C5DD-474D7D07E6D6}"/>
              </a:ext>
            </a:extLst>
          </p:cNvPr>
          <p:cNvSpPr/>
          <p:nvPr/>
        </p:nvSpPr>
        <p:spPr>
          <a:xfrm>
            <a:off x="2892489" y="1384623"/>
            <a:ext cx="8304246" cy="4534677"/>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 name="Image 9">
            <a:extLst>
              <a:ext uri="{FF2B5EF4-FFF2-40B4-BE49-F238E27FC236}">
                <a16:creationId xmlns:a16="http://schemas.microsoft.com/office/drawing/2014/main" id="{3BA35838-1112-A963-3D88-F6886602D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11" name="Rectangle 10">
            <a:extLst>
              <a:ext uri="{FF2B5EF4-FFF2-40B4-BE49-F238E27FC236}">
                <a16:creationId xmlns:a16="http://schemas.microsoft.com/office/drawing/2014/main" id="{C69CE9AD-663F-B5C9-38A9-13014127941A}"/>
              </a:ext>
            </a:extLst>
          </p:cNvPr>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12" name="ZoneTexte 11">
            <a:extLst>
              <a:ext uri="{FF2B5EF4-FFF2-40B4-BE49-F238E27FC236}">
                <a16:creationId xmlns:a16="http://schemas.microsoft.com/office/drawing/2014/main" id="{BF23C914-967D-AA5D-9474-92CBB3765084}"/>
              </a:ext>
            </a:extLst>
          </p:cNvPr>
          <p:cNvSpPr txBox="1"/>
          <p:nvPr/>
        </p:nvSpPr>
        <p:spPr>
          <a:xfrm>
            <a:off x="3657599" y="1723093"/>
            <a:ext cx="5992239" cy="1107996"/>
          </a:xfrm>
          <a:prstGeom prst="rect">
            <a:avLst/>
          </a:prstGeom>
          <a:noFill/>
        </p:spPr>
        <p:txBody>
          <a:bodyPr wrap="square" rtlCol="0">
            <a:spAutoFit/>
          </a:bodyPr>
          <a:lstStyle/>
          <a:p>
            <a:r>
              <a:rPr lang="fr-BE" sz="2400" dirty="0">
                <a:solidFill>
                  <a:schemeClr val="bg1"/>
                </a:solidFill>
              </a:rPr>
              <a:t>Mathieu Angelo</a:t>
            </a:r>
          </a:p>
          <a:p>
            <a:r>
              <a:rPr lang="fr-BE" sz="2400" b="1" dirty="0">
                <a:solidFill>
                  <a:schemeClr val="bg1"/>
                </a:solidFill>
              </a:rPr>
              <a:t>Directeur du </a:t>
            </a:r>
            <a:r>
              <a:rPr lang="fr-BE" sz="2400" b="1" dirty="0" err="1">
                <a:solidFill>
                  <a:schemeClr val="bg1"/>
                </a:solidFill>
              </a:rPr>
              <a:t>CAWaB</a:t>
            </a:r>
            <a:r>
              <a:rPr lang="fr-BE" sz="2400" b="1" dirty="0">
                <a:solidFill>
                  <a:schemeClr val="bg1"/>
                </a:solidFill>
              </a:rPr>
              <a:t> </a:t>
            </a:r>
          </a:p>
          <a:p>
            <a:r>
              <a:rPr lang="fr-BE" dirty="0">
                <a:solidFill>
                  <a:schemeClr val="bg1"/>
                </a:solidFill>
              </a:rPr>
              <a:t>(Collectif Accessibilité Wallonie-Bruxelles)</a:t>
            </a:r>
          </a:p>
        </p:txBody>
      </p:sp>
      <p:sp>
        <p:nvSpPr>
          <p:cNvPr id="13" name="ZoneTexte 12">
            <a:extLst>
              <a:ext uri="{FF2B5EF4-FFF2-40B4-BE49-F238E27FC236}">
                <a16:creationId xmlns:a16="http://schemas.microsoft.com/office/drawing/2014/main" id="{D756A53D-737E-5C64-E89C-93B2087EDADA}"/>
              </a:ext>
            </a:extLst>
          </p:cNvPr>
          <p:cNvSpPr txBox="1"/>
          <p:nvPr/>
        </p:nvSpPr>
        <p:spPr>
          <a:xfrm>
            <a:off x="3509511" y="3574246"/>
            <a:ext cx="7070202" cy="1569660"/>
          </a:xfrm>
          <a:prstGeom prst="rect">
            <a:avLst/>
          </a:prstGeom>
          <a:noFill/>
          <a:ln w="19050">
            <a:solidFill>
              <a:srgbClr val="FFFFFF"/>
            </a:solidFill>
          </a:ln>
        </p:spPr>
        <p:txBody>
          <a:bodyPr wrap="square" rtlCol="0">
            <a:spAutoFit/>
          </a:bodyPr>
          <a:lstStyle/>
          <a:p>
            <a:pPr algn="ctr"/>
            <a:r>
              <a:rPr lang="fr-BE" sz="3200" dirty="0">
                <a:solidFill>
                  <a:schemeClr val="bg1"/>
                </a:solidFill>
              </a:rPr>
              <a:t>Le </a:t>
            </a:r>
            <a:r>
              <a:rPr lang="fr-BE" sz="3200" dirty="0" err="1">
                <a:solidFill>
                  <a:schemeClr val="bg1"/>
                </a:solidFill>
              </a:rPr>
              <a:t>CAWaB</a:t>
            </a:r>
            <a:r>
              <a:rPr lang="fr-BE" sz="3200" dirty="0">
                <a:solidFill>
                  <a:schemeClr val="bg1"/>
                </a:solidFill>
              </a:rPr>
              <a:t> ? </a:t>
            </a:r>
          </a:p>
          <a:p>
            <a:pPr algn="ctr"/>
            <a:r>
              <a:rPr lang="fr-BE" sz="3200" dirty="0">
                <a:solidFill>
                  <a:schemeClr val="bg1"/>
                </a:solidFill>
              </a:rPr>
              <a:t>Création de la certification Access-i</a:t>
            </a:r>
          </a:p>
          <a:p>
            <a:pPr algn="ctr"/>
            <a:r>
              <a:rPr lang="fr-BE" sz="3200" dirty="0">
                <a:solidFill>
                  <a:schemeClr val="bg1"/>
                </a:solidFill>
              </a:rPr>
              <a:t>Son utilité</a:t>
            </a:r>
          </a:p>
        </p:txBody>
      </p:sp>
      <p:pic>
        <p:nvPicPr>
          <p:cNvPr id="2" name="Image 1">
            <a:extLst>
              <a:ext uri="{FF2B5EF4-FFF2-40B4-BE49-F238E27FC236}">
                <a16:creationId xmlns:a16="http://schemas.microsoft.com/office/drawing/2014/main" id="{74384CA8-6E23-92FF-587F-005DBAF4CB2F}"/>
              </a:ext>
            </a:extLst>
          </p:cNvPr>
          <p:cNvPicPr>
            <a:picLocks noChangeAspect="1"/>
          </p:cNvPicPr>
          <p:nvPr/>
        </p:nvPicPr>
        <p:blipFill>
          <a:blip r:embed="rId3"/>
          <a:srcRect t="1027" b="15169"/>
          <a:stretch/>
        </p:blipFill>
        <p:spPr>
          <a:xfrm>
            <a:off x="588574" y="463632"/>
            <a:ext cx="2920937" cy="2916000"/>
          </a:xfrm>
          <a:prstGeom prst="flowChartConnector">
            <a:avLst/>
          </a:prstGeom>
        </p:spPr>
      </p:pic>
      <p:pic>
        <p:nvPicPr>
          <p:cNvPr id="2050" name="Picture 2" descr="CAWaB asbl">
            <a:extLst>
              <a:ext uri="{FF2B5EF4-FFF2-40B4-BE49-F238E27FC236}">
                <a16:creationId xmlns:a16="http://schemas.microsoft.com/office/drawing/2014/main" id="{21CEEA73-6A22-9400-6AE6-81CE13BDF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2719" y="1545769"/>
            <a:ext cx="1213173" cy="1175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1AB8C7-5149-BB0B-C5DD-474D7D07E6D6}"/>
              </a:ext>
            </a:extLst>
          </p:cNvPr>
          <p:cNvSpPr/>
          <p:nvPr/>
        </p:nvSpPr>
        <p:spPr>
          <a:xfrm>
            <a:off x="2892489" y="1384623"/>
            <a:ext cx="8304246" cy="4534677"/>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 name="Image 9">
            <a:extLst>
              <a:ext uri="{FF2B5EF4-FFF2-40B4-BE49-F238E27FC236}">
                <a16:creationId xmlns:a16="http://schemas.microsoft.com/office/drawing/2014/main" id="{3BA35838-1112-A963-3D88-F6886602D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11" name="Rectangle 10">
            <a:extLst>
              <a:ext uri="{FF2B5EF4-FFF2-40B4-BE49-F238E27FC236}">
                <a16:creationId xmlns:a16="http://schemas.microsoft.com/office/drawing/2014/main" id="{C69CE9AD-663F-B5C9-38A9-13014127941A}"/>
              </a:ext>
            </a:extLst>
          </p:cNvPr>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12" name="ZoneTexte 11">
            <a:extLst>
              <a:ext uri="{FF2B5EF4-FFF2-40B4-BE49-F238E27FC236}">
                <a16:creationId xmlns:a16="http://schemas.microsoft.com/office/drawing/2014/main" id="{BF23C914-967D-AA5D-9474-92CBB3765084}"/>
              </a:ext>
            </a:extLst>
          </p:cNvPr>
          <p:cNvSpPr txBox="1"/>
          <p:nvPr/>
        </p:nvSpPr>
        <p:spPr>
          <a:xfrm>
            <a:off x="3657599" y="1723093"/>
            <a:ext cx="5992239" cy="830997"/>
          </a:xfrm>
          <a:prstGeom prst="rect">
            <a:avLst/>
          </a:prstGeom>
          <a:noFill/>
        </p:spPr>
        <p:txBody>
          <a:bodyPr wrap="square" rtlCol="0">
            <a:spAutoFit/>
          </a:bodyPr>
          <a:lstStyle/>
          <a:p>
            <a:r>
              <a:rPr lang="fr-BE" sz="2400" dirty="0" err="1">
                <a:solidFill>
                  <a:schemeClr val="bg1"/>
                </a:solidFill>
              </a:rPr>
              <a:t>Cédrine</a:t>
            </a:r>
            <a:r>
              <a:rPr lang="fr-BE" sz="2400" dirty="0">
                <a:solidFill>
                  <a:schemeClr val="bg1"/>
                </a:solidFill>
              </a:rPr>
              <a:t> Delforge</a:t>
            </a:r>
          </a:p>
          <a:p>
            <a:r>
              <a:rPr lang="fr-BE" sz="2400" b="1" dirty="0">
                <a:solidFill>
                  <a:schemeClr val="bg1"/>
                </a:solidFill>
              </a:rPr>
              <a:t>Coordinatrice de </a:t>
            </a:r>
            <a:r>
              <a:rPr lang="fr-BE" sz="2400" b="1" dirty="0" err="1">
                <a:solidFill>
                  <a:schemeClr val="bg1"/>
                </a:solidFill>
              </a:rPr>
              <a:t>l’asbl</a:t>
            </a:r>
            <a:r>
              <a:rPr lang="fr-BE" sz="2400" b="1" dirty="0">
                <a:solidFill>
                  <a:schemeClr val="bg1"/>
                </a:solidFill>
              </a:rPr>
              <a:t> Access-i</a:t>
            </a:r>
          </a:p>
        </p:txBody>
      </p:sp>
      <p:sp>
        <p:nvSpPr>
          <p:cNvPr id="13" name="ZoneTexte 12">
            <a:extLst>
              <a:ext uri="{FF2B5EF4-FFF2-40B4-BE49-F238E27FC236}">
                <a16:creationId xmlns:a16="http://schemas.microsoft.com/office/drawing/2014/main" id="{D756A53D-737E-5C64-E89C-93B2087EDADA}"/>
              </a:ext>
            </a:extLst>
          </p:cNvPr>
          <p:cNvSpPr txBox="1"/>
          <p:nvPr/>
        </p:nvSpPr>
        <p:spPr>
          <a:xfrm>
            <a:off x="3509511" y="3471230"/>
            <a:ext cx="7070202" cy="1569660"/>
          </a:xfrm>
          <a:prstGeom prst="rect">
            <a:avLst/>
          </a:prstGeom>
          <a:noFill/>
          <a:ln w="19050">
            <a:solidFill>
              <a:srgbClr val="FFFFFF"/>
            </a:solidFill>
          </a:ln>
        </p:spPr>
        <p:txBody>
          <a:bodyPr wrap="square" rtlCol="0">
            <a:spAutoFit/>
          </a:bodyPr>
          <a:lstStyle/>
          <a:p>
            <a:pPr algn="ctr"/>
            <a:r>
              <a:rPr lang="fr-BE" sz="3200" dirty="0">
                <a:solidFill>
                  <a:schemeClr val="bg1"/>
                </a:solidFill>
              </a:rPr>
              <a:t>Historique</a:t>
            </a:r>
          </a:p>
          <a:p>
            <a:pPr algn="ctr"/>
            <a:r>
              <a:rPr lang="fr-BE" sz="3200" dirty="0">
                <a:solidFill>
                  <a:schemeClr val="bg1"/>
                </a:solidFill>
              </a:rPr>
              <a:t>Portrait des auditeurs</a:t>
            </a:r>
          </a:p>
          <a:p>
            <a:pPr algn="ctr"/>
            <a:r>
              <a:rPr lang="fr-BE" sz="3200" dirty="0">
                <a:solidFill>
                  <a:schemeClr val="bg1"/>
                </a:solidFill>
              </a:rPr>
              <a:t>Méthodologie</a:t>
            </a:r>
          </a:p>
        </p:txBody>
      </p:sp>
      <p:pic>
        <p:nvPicPr>
          <p:cNvPr id="3" name="Image 2">
            <a:extLst>
              <a:ext uri="{FF2B5EF4-FFF2-40B4-BE49-F238E27FC236}">
                <a16:creationId xmlns:a16="http://schemas.microsoft.com/office/drawing/2014/main" id="{9FC93FD5-6BCC-0725-7723-6EA5ADFEB43F}"/>
              </a:ext>
            </a:extLst>
          </p:cNvPr>
          <p:cNvPicPr>
            <a:picLocks noChangeAspect="1"/>
          </p:cNvPicPr>
          <p:nvPr/>
        </p:nvPicPr>
        <p:blipFill>
          <a:blip r:embed="rId3"/>
          <a:srcRect t="10000" b="20794"/>
          <a:stretch/>
        </p:blipFill>
        <p:spPr>
          <a:xfrm>
            <a:off x="567128" y="463632"/>
            <a:ext cx="2942383" cy="2916000"/>
          </a:xfrm>
          <a:prstGeom prst="flowChartConnector">
            <a:avLst/>
          </a:prstGeom>
        </p:spPr>
      </p:pic>
      <p:pic>
        <p:nvPicPr>
          <p:cNvPr id="4" name="Image 3" descr="Une image contenant texte, capture d’écran, Graphique, Police&#10;&#10;Description générée automatiquement">
            <a:extLst>
              <a:ext uri="{FF2B5EF4-FFF2-40B4-BE49-F238E27FC236}">
                <a16:creationId xmlns:a16="http://schemas.microsoft.com/office/drawing/2014/main" id="{167D19C5-8366-2808-8BF7-B448306BF1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0105" y="1550961"/>
            <a:ext cx="1242862" cy="1041860"/>
          </a:xfrm>
          <a:prstGeom prst="rect">
            <a:avLst/>
          </a:prstGeom>
        </p:spPr>
      </p:pic>
    </p:spTree>
    <p:extLst>
      <p:ext uri="{BB962C8B-B14F-4D97-AF65-F5344CB8AC3E}">
        <p14:creationId xmlns:p14="http://schemas.microsoft.com/office/powerpoint/2010/main" val="389077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AEDC9F-B0DD-4302-B6DD-BFEF1800D349}"/>
              </a:ext>
            </a:extLst>
          </p:cNvPr>
          <p:cNvSpPr/>
          <p:nvPr/>
        </p:nvSpPr>
        <p:spPr>
          <a:xfrm>
            <a:off x="4195416" y="424349"/>
            <a:ext cx="4239456" cy="744043"/>
          </a:xfrm>
          <a:prstGeom prst="rect">
            <a:avLst/>
          </a:prstGeom>
          <a:solidFill>
            <a:srgbClr val="D40050"/>
          </a:solidFill>
          <a:ln>
            <a:solidFill>
              <a:srgbClr val="D4005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fr-BE" sz="4400" dirty="0">
                <a:solidFill>
                  <a:srgbClr val="FFFFFF"/>
                </a:solidFill>
                <a:latin typeface="Tahoma" panose="020B0604030504040204" pitchFamily="34" charset="0"/>
                <a:ea typeface="Tahoma" panose="020B0604030504040204" pitchFamily="34" charset="0"/>
                <a:cs typeface="Tahoma" panose="020B0604030504040204" pitchFamily="34" charset="0"/>
              </a:rPr>
              <a:t>Notre histoire</a:t>
            </a:r>
            <a:endParaRPr lang="fr-BE" sz="4400" kern="1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 coins arrondis 18">
            <a:extLst>
              <a:ext uri="{FF2B5EF4-FFF2-40B4-BE49-F238E27FC236}">
                <a16:creationId xmlns:a16="http://schemas.microsoft.com/office/drawing/2014/main" id="{1A4F97F5-B94D-497B-A7AC-2B76B4DC8D7D}"/>
              </a:ext>
            </a:extLst>
          </p:cNvPr>
          <p:cNvSpPr/>
          <p:nvPr/>
        </p:nvSpPr>
        <p:spPr>
          <a:xfrm>
            <a:off x="4089785" y="1756173"/>
            <a:ext cx="4522370" cy="4486007"/>
          </a:xfrm>
          <a:prstGeom prst="roundRect">
            <a:avLst/>
          </a:prstGeom>
          <a:ln w="76200">
            <a:solidFill>
              <a:srgbClr val="D40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dirty="0">
                <a:solidFill>
                  <a:schemeClr val="bg2">
                    <a:lumMod val="25000"/>
                  </a:schemeClr>
                </a:solidFill>
                <a:latin typeface="Tahoma" panose="020B0604030504040204" pitchFamily="34" charset="0"/>
                <a:cs typeface="Times New Roman" panose="02020603050405020304" pitchFamily="18" charset="0"/>
              </a:rPr>
              <a:t>Access-i est né de l’initiative du Collectif Accessibilité Wallonie Bruxelles (</a:t>
            </a:r>
            <a:r>
              <a:rPr lang="fr-FR" sz="3200" dirty="0" err="1">
                <a:solidFill>
                  <a:schemeClr val="bg2">
                    <a:lumMod val="25000"/>
                  </a:schemeClr>
                </a:solidFill>
                <a:latin typeface="Tahoma" panose="020B0604030504040204" pitchFamily="34" charset="0"/>
                <a:cs typeface="Times New Roman" panose="02020603050405020304" pitchFamily="18" charset="0"/>
              </a:rPr>
              <a:t>CAWaB</a:t>
            </a:r>
            <a:r>
              <a:rPr lang="fr-FR" sz="3200" dirty="0">
                <a:solidFill>
                  <a:schemeClr val="bg2">
                    <a:lumMod val="25000"/>
                  </a:schemeClr>
                </a:solidFill>
                <a:latin typeface="Tahoma" panose="020B0604030504040204" pitchFamily="34" charset="0"/>
                <a:cs typeface="Times New Roman" panose="02020603050405020304" pitchFamily="18" charset="0"/>
              </a:rPr>
              <a:t>) et en est membre.</a:t>
            </a:r>
          </a:p>
        </p:txBody>
      </p:sp>
      <p:pic>
        <p:nvPicPr>
          <p:cNvPr id="3" name="Image 2">
            <a:extLst>
              <a:ext uri="{FF2B5EF4-FFF2-40B4-BE49-F238E27FC236}">
                <a16:creationId xmlns:a16="http://schemas.microsoft.com/office/drawing/2014/main" id="{6D4F920A-4CA4-0DF8-7BFD-0248F5D3D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564" y="2299866"/>
            <a:ext cx="2331114" cy="2258267"/>
          </a:xfrm>
          <a:prstGeom prst="rect">
            <a:avLst/>
          </a:prstGeom>
        </p:spPr>
      </p:pic>
      <p:pic>
        <p:nvPicPr>
          <p:cNvPr id="2" name="Image 1">
            <a:extLst>
              <a:ext uri="{FF2B5EF4-FFF2-40B4-BE49-F238E27FC236}">
                <a16:creationId xmlns:a16="http://schemas.microsoft.com/office/drawing/2014/main" id="{45493607-5165-645F-3A14-DAA8CBA92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4177" y="284439"/>
            <a:ext cx="1510795" cy="1266461"/>
          </a:xfrm>
          <a:prstGeom prst="rect">
            <a:avLst/>
          </a:prstGeom>
        </p:spPr>
      </p:pic>
    </p:spTree>
    <p:extLst>
      <p:ext uri="{BB962C8B-B14F-4D97-AF65-F5344CB8AC3E}">
        <p14:creationId xmlns:p14="http://schemas.microsoft.com/office/powerpoint/2010/main" val="203574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CBCAEB-47CC-49D5-9810-554425AA77A3}"/>
              </a:ext>
            </a:extLst>
          </p:cNvPr>
          <p:cNvSpPr/>
          <p:nvPr/>
        </p:nvSpPr>
        <p:spPr>
          <a:xfrm>
            <a:off x="1005008" y="524523"/>
            <a:ext cx="10178934" cy="1328730"/>
          </a:xfrm>
          <a:prstGeom prst="rect">
            <a:avLst/>
          </a:prstGeom>
          <a:solidFill>
            <a:srgbClr val="D40050"/>
          </a:solidFill>
          <a:ln>
            <a:solidFill>
              <a:srgbClr val="D4005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4400" kern="1200" dirty="0" err="1">
                <a:solidFill>
                  <a:schemeClr val="bg1"/>
                </a:solidFill>
                <a:latin typeface="Tahoma" panose="020B0604030504040204" pitchFamily="34" charset="0"/>
                <a:ea typeface="Tahoma" panose="020B0604030504040204" pitchFamily="34" charset="0"/>
                <a:cs typeface="Tahoma" panose="020B0604030504040204" pitchFamily="34" charset="0"/>
              </a:rPr>
              <a:t>Création</a:t>
            </a:r>
            <a:r>
              <a:rPr lang="en-US" sz="4400" kern="1200" dirty="0">
                <a:solidFill>
                  <a:schemeClr val="bg1"/>
                </a:solidFill>
                <a:latin typeface="Tahoma" panose="020B0604030504040204" pitchFamily="34" charset="0"/>
                <a:ea typeface="Tahoma" panose="020B0604030504040204" pitchFamily="34" charset="0"/>
                <a:cs typeface="Tahoma" panose="020B0604030504040204" pitchFamily="34" charset="0"/>
              </a:rPr>
              <a:t> des </a:t>
            </a:r>
            <a:r>
              <a:rPr lang="en-US" sz="4400" kern="1200" dirty="0" err="1">
                <a:solidFill>
                  <a:schemeClr val="bg1"/>
                </a:solidFill>
                <a:latin typeface="Tahoma" panose="020B0604030504040204" pitchFamily="34" charset="0"/>
                <a:ea typeface="Tahoma" panose="020B0604030504040204" pitchFamily="34" charset="0"/>
                <a:cs typeface="Tahoma" panose="020B0604030504040204" pitchFamily="34" charset="0"/>
              </a:rPr>
              <a:t>méthodologies</a:t>
            </a:r>
            <a:r>
              <a:rPr lang="en-US" sz="4400" kern="1200" dirty="0">
                <a:solidFill>
                  <a:schemeClr val="bg1"/>
                </a:solidFill>
                <a:latin typeface="Tahoma" panose="020B0604030504040204" pitchFamily="34" charset="0"/>
                <a:ea typeface="Tahoma" panose="020B0604030504040204" pitchFamily="34" charset="0"/>
                <a:cs typeface="Tahoma" panose="020B0604030504040204" pitchFamily="34" charset="0"/>
              </a:rPr>
              <a:t> Access-i </a:t>
            </a:r>
            <a:r>
              <a:rPr lang="en-US" sz="4400" b="1" kern="1200" dirty="0">
                <a:solidFill>
                  <a:schemeClr val="bg1"/>
                </a:solidFill>
                <a:latin typeface="Tahoma" panose="020B0604030504040204" pitchFamily="34" charset="0"/>
                <a:ea typeface="Tahoma" panose="020B0604030504040204" pitchFamily="34" charset="0"/>
                <a:cs typeface="Tahoma" panose="020B0604030504040204" pitchFamily="34" charset="0"/>
              </a:rPr>
              <a:t>pour/avec </a:t>
            </a:r>
            <a:r>
              <a:rPr lang="en-US" sz="4400" kern="1200" dirty="0">
                <a:solidFill>
                  <a:schemeClr val="bg1"/>
                </a:solidFill>
                <a:latin typeface="Tahoma" panose="020B0604030504040204" pitchFamily="34" charset="0"/>
                <a:ea typeface="Tahoma" panose="020B0604030504040204" pitchFamily="34" charset="0"/>
                <a:cs typeface="Tahoma" panose="020B0604030504040204" pitchFamily="34" charset="0"/>
              </a:rPr>
              <a:t>les </a:t>
            </a:r>
            <a:r>
              <a:rPr lang="en-US" sz="4400" kern="1200" dirty="0" err="1">
                <a:solidFill>
                  <a:schemeClr val="bg1"/>
                </a:solidFill>
                <a:latin typeface="Tahoma" panose="020B0604030504040204" pitchFamily="34" charset="0"/>
                <a:ea typeface="Tahoma" panose="020B0604030504040204" pitchFamily="34" charset="0"/>
                <a:cs typeface="Tahoma" panose="020B0604030504040204" pitchFamily="34" charset="0"/>
              </a:rPr>
              <a:t>utilisateurs</a:t>
            </a:r>
            <a:endParaRPr lang="en-US" sz="4400"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Aucune description de photo disponible.">
            <a:extLst>
              <a:ext uri="{FF2B5EF4-FFF2-40B4-BE49-F238E27FC236}">
                <a16:creationId xmlns:a16="http://schemas.microsoft.com/office/drawing/2014/main" id="{BA3F046E-E80A-A9AA-01FB-F73045814E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483" r="13605" b="-3"/>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plein air, roue, arbre, Véhicule terrestre&#10;&#10;Description générée automatiquement">
            <a:extLst>
              <a:ext uri="{FF2B5EF4-FFF2-40B4-BE49-F238E27FC236}">
                <a16:creationId xmlns:a16="http://schemas.microsoft.com/office/drawing/2014/main" id="{F25BF783-F8AF-89C5-67C2-D90C6433B687}"/>
              </a:ext>
            </a:extLst>
          </p:cNvPr>
          <p:cNvPicPr>
            <a:picLocks noChangeAspect="1"/>
          </p:cNvPicPr>
          <p:nvPr/>
        </p:nvPicPr>
        <p:blipFill>
          <a:blip r:embed="rId3" cstate="print">
            <a:extLst>
              <a:ext uri="{28A0092B-C50C-407E-A947-70E740481C1C}">
                <a14:useLocalDpi xmlns:a14="http://schemas.microsoft.com/office/drawing/2010/main" val="0"/>
              </a:ext>
            </a:extLst>
          </a:blip>
          <a:srcRect t="9899" r="-2" b="717"/>
          <a:stretch/>
        </p:blipFill>
        <p:spPr>
          <a:xfrm>
            <a:off x="6189934" y="2410448"/>
            <a:ext cx="5803323" cy="3890357"/>
          </a:xfrm>
          <a:prstGeom prst="rect">
            <a:avLst/>
          </a:prstGeom>
        </p:spPr>
      </p:pic>
    </p:spTree>
    <p:extLst>
      <p:ext uri="{BB962C8B-B14F-4D97-AF65-F5344CB8AC3E}">
        <p14:creationId xmlns:p14="http://schemas.microsoft.com/office/powerpoint/2010/main" val="11586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814A11B8-CA67-4C08-9BDB-D834FCEB5C5C}"/>
              </a:ext>
            </a:extLst>
          </p:cNvPr>
          <p:cNvSpPr/>
          <p:nvPr/>
        </p:nvSpPr>
        <p:spPr>
          <a:xfrm>
            <a:off x="1522160" y="1797356"/>
            <a:ext cx="9147680" cy="2420444"/>
          </a:xfrm>
          <a:prstGeom prst="roundRect">
            <a:avLst/>
          </a:prstGeom>
          <a:ln w="76200">
            <a:solidFill>
              <a:srgbClr val="D40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sz="2400" dirty="0">
                <a:solidFill>
                  <a:schemeClr val="bg2">
                    <a:lumMod val="25000"/>
                  </a:schemeClr>
                </a:solidFill>
                <a:latin typeface="Tahoma" panose="020B0604030504040204" pitchFamily="34" charset="0"/>
                <a:cs typeface="Times New Roman" panose="02020603050405020304" pitchFamily="18" charset="0"/>
              </a:rPr>
              <a:t>Soutien de l’AVIQ (depuis 2012) et du CGT (depuis 2014)</a:t>
            </a:r>
          </a:p>
          <a:p>
            <a:pPr algn="ctr"/>
            <a:r>
              <a:rPr lang="fr-BE" sz="2400" dirty="0">
                <a:solidFill>
                  <a:schemeClr val="bg2">
                    <a:lumMod val="25000"/>
                  </a:schemeClr>
                </a:solidFill>
                <a:latin typeface="Tahoma" panose="020B0604030504040204" pitchFamily="34" charset="0"/>
                <a:cs typeface="Times New Roman" panose="02020603050405020304" pitchFamily="18" charset="0"/>
              </a:rPr>
              <a:t>pour </a:t>
            </a:r>
            <a:r>
              <a:rPr lang="fr-FR" sz="2400" dirty="0">
                <a:solidFill>
                  <a:schemeClr val="bg2">
                    <a:lumMod val="25000"/>
                  </a:schemeClr>
                </a:solidFill>
                <a:latin typeface="Tahoma" panose="020B0604030504040204" pitchFamily="34" charset="0"/>
                <a:cs typeface="Times New Roman" panose="02020603050405020304" pitchFamily="18" charset="0"/>
              </a:rPr>
              <a:t>harmoniser les pratiques et professionnaliser le secteur et les approches.</a:t>
            </a:r>
          </a:p>
        </p:txBody>
      </p:sp>
      <p:sp>
        <p:nvSpPr>
          <p:cNvPr id="17" name="Rectangle 16">
            <a:extLst>
              <a:ext uri="{FF2B5EF4-FFF2-40B4-BE49-F238E27FC236}">
                <a16:creationId xmlns:a16="http://schemas.microsoft.com/office/drawing/2014/main" id="{F8AEDC9F-B0DD-4302-B6DD-BFEF1800D349}"/>
              </a:ext>
            </a:extLst>
          </p:cNvPr>
          <p:cNvSpPr/>
          <p:nvPr/>
        </p:nvSpPr>
        <p:spPr>
          <a:xfrm>
            <a:off x="4195417" y="289249"/>
            <a:ext cx="4239456" cy="744043"/>
          </a:xfrm>
          <a:prstGeom prst="rect">
            <a:avLst/>
          </a:prstGeom>
          <a:solidFill>
            <a:srgbClr val="D40050"/>
          </a:solidFill>
          <a:ln>
            <a:solidFill>
              <a:srgbClr val="D4005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fr-BE" sz="4400" dirty="0">
                <a:solidFill>
                  <a:srgbClr val="FFFFFF"/>
                </a:solidFill>
                <a:latin typeface="Tahoma" panose="020B0604030504040204" pitchFamily="34" charset="0"/>
                <a:ea typeface="Tahoma" panose="020B0604030504040204" pitchFamily="34" charset="0"/>
                <a:cs typeface="Tahoma" panose="020B0604030504040204" pitchFamily="34" charset="0"/>
              </a:rPr>
              <a:t>Notre histoire</a:t>
            </a:r>
            <a:endParaRPr lang="fr-BE" sz="4400" kern="1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descr="Une image contenant texte&#10;&#10;Description générée automatiquement">
            <a:extLst>
              <a:ext uri="{FF2B5EF4-FFF2-40B4-BE49-F238E27FC236}">
                <a16:creationId xmlns:a16="http://schemas.microsoft.com/office/drawing/2014/main" id="{37C0E0D1-6297-19AE-0D86-043D158D7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928" y="4510017"/>
            <a:ext cx="5139079" cy="1498897"/>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669B0806-845C-710B-30B2-B6CCA26FC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422" y="4510017"/>
            <a:ext cx="3284227" cy="1498897"/>
          </a:xfrm>
          <a:prstGeom prst="rect">
            <a:avLst/>
          </a:prstGeom>
        </p:spPr>
      </p:pic>
      <p:pic>
        <p:nvPicPr>
          <p:cNvPr id="2" name="Image 1">
            <a:extLst>
              <a:ext uri="{FF2B5EF4-FFF2-40B4-BE49-F238E27FC236}">
                <a16:creationId xmlns:a16="http://schemas.microsoft.com/office/drawing/2014/main" id="{45493607-5165-645F-3A14-DAA8CBA92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6854" y="163141"/>
            <a:ext cx="1510795" cy="1266461"/>
          </a:xfrm>
          <a:prstGeom prst="rect">
            <a:avLst/>
          </a:prstGeom>
        </p:spPr>
      </p:pic>
    </p:spTree>
    <p:extLst>
      <p:ext uri="{BB962C8B-B14F-4D97-AF65-F5344CB8AC3E}">
        <p14:creationId xmlns:p14="http://schemas.microsoft.com/office/powerpoint/2010/main" val="411338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 coins arrondis 18">
            <a:extLst>
              <a:ext uri="{FF2B5EF4-FFF2-40B4-BE49-F238E27FC236}">
                <a16:creationId xmlns:a16="http://schemas.microsoft.com/office/drawing/2014/main" id="{1A4F97F5-B94D-497B-A7AC-2B76B4DC8D7D}"/>
              </a:ext>
            </a:extLst>
          </p:cNvPr>
          <p:cNvSpPr/>
          <p:nvPr/>
        </p:nvSpPr>
        <p:spPr>
          <a:xfrm>
            <a:off x="6328852" y="4859524"/>
            <a:ext cx="3756122" cy="1742030"/>
          </a:xfrm>
          <a:prstGeom prst="roundRect">
            <a:avLst/>
          </a:prstGeom>
          <a:ln w="76200">
            <a:solidFill>
              <a:srgbClr val="D40050"/>
            </a:solidFill>
          </a:ln>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pPr>
            <a:r>
              <a:rPr lang="fr-FR" sz="1800" b="1" kern="100" dirty="0">
                <a:effectLst/>
                <a:latin typeface="Tahoma" panose="020B0604030504040204" pitchFamily="34" charset="0"/>
                <a:ea typeface="Tahoma" panose="020B0604030504040204" pitchFamily="34" charset="0"/>
                <a:cs typeface="Tahoma" panose="020B0604030504040204" pitchFamily="34" charset="0"/>
              </a:rPr>
              <a:t>Accessibilité </a:t>
            </a:r>
            <a:endParaRPr lang="fr-BE" sz="1800" b="1" kern="1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fr-FR" sz="1800" kern="100" dirty="0">
                <a:effectLst/>
                <a:latin typeface="Tahoma" panose="020B0604030504040204" pitchFamily="34" charset="0"/>
                <a:ea typeface="Tahoma" panose="020B0604030504040204" pitchFamily="34" charset="0"/>
                <a:cs typeface="Tahoma" panose="020B0604030504040204" pitchFamily="34" charset="0"/>
              </a:rPr>
              <a:t>Rendre accessible nos supports de communication.</a:t>
            </a:r>
            <a:endParaRPr lang="fr-BE" sz="1800" kern="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 coins arrondis 19">
            <a:extLst>
              <a:ext uri="{FF2B5EF4-FFF2-40B4-BE49-F238E27FC236}">
                <a16:creationId xmlns:a16="http://schemas.microsoft.com/office/drawing/2014/main" id="{55E8926E-4ED9-4A80-A59B-137822EB6A16}"/>
              </a:ext>
            </a:extLst>
          </p:cNvPr>
          <p:cNvSpPr/>
          <p:nvPr/>
        </p:nvSpPr>
        <p:spPr>
          <a:xfrm>
            <a:off x="2339876" y="2905149"/>
            <a:ext cx="3756123" cy="1742030"/>
          </a:xfrm>
          <a:prstGeom prst="roundRect">
            <a:avLst/>
          </a:prstGeom>
          <a:ln w="76200">
            <a:solidFill>
              <a:srgbClr val="D40050"/>
            </a:solidFill>
          </a:ln>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pPr>
            <a:r>
              <a:rPr lang="fr-FR" sz="2000" b="1" kern="100" dirty="0">
                <a:effectLst/>
                <a:latin typeface="Tahoma" panose="020B0604030504040204" pitchFamily="34" charset="0"/>
                <a:ea typeface="Tahoma" panose="020B0604030504040204" pitchFamily="34" charset="0"/>
                <a:cs typeface="Tahoma" panose="020B0604030504040204" pitchFamily="34" charset="0"/>
              </a:rPr>
              <a:t>Transparence </a:t>
            </a:r>
            <a:endParaRPr lang="fr-BE" sz="2000" b="1" kern="1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fr-FR" sz="2000" kern="100" dirty="0">
                <a:effectLst/>
                <a:latin typeface="Tahoma" panose="020B0604030504040204" pitchFamily="34" charset="0"/>
                <a:ea typeface="Tahoma" panose="020B0604030504040204" pitchFamily="34" charset="0"/>
                <a:cs typeface="Tahoma" panose="020B0604030504040204" pitchFamily="34" charset="0"/>
              </a:rPr>
              <a:t>Vous informer en toute transparence sur l’accessibilité des lieux. </a:t>
            </a:r>
            <a:endParaRPr lang="fr-BE" sz="2000" kern="1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 name="Image 1">
            <a:extLst>
              <a:ext uri="{FF2B5EF4-FFF2-40B4-BE49-F238E27FC236}">
                <a16:creationId xmlns:a16="http://schemas.microsoft.com/office/drawing/2014/main" id="{45493607-5165-645F-3A14-DAA8CBA92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232" y="256446"/>
            <a:ext cx="2723532" cy="2283067"/>
          </a:xfrm>
          <a:prstGeom prst="rect">
            <a:avLst/>
          </a:prstGeom>
        </p:spPr>
      </p:pic>
      <p:sp>
        <p:nvSpPr>
          <p:cNvPr id="6" name="Rectangle : coins arrondis 5">
            <a:extLst>
              <a:ext uri="{FF2B5EF4-FFF2-40B4-BE49-F238E27FC236}">
                <a16:creationId xmlns:a16="http://schemas.microsoft.com/office/drawing/2014/main" id="{183E5755-92D0-28AD-0DAE-7B9DE0D770FF}"/>
              </a:ext>
            </a:extLst>
          </p:cNvPr>
          <p:cNvSpPr/>
          <p:nvPr/>
        </p:nvSpPr>
        <p:spPr>
          <a:xfrm>
            <a:off x="6328852" y="2905149"/>
            <a:ext cx="3756123" cy="1742030"/>
          </a:xfrm>
          <a:prstGeom prst="roundRect">
            <a:avLst/>
          </a:prstGeom>
          <a:ln w="76200">
            <a:solidFill>
              <a:srgbClr val="D40050"/>
            </a:solidFill>
          </a:ln>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pPr>
            <a:r>
              <a:rPr lang="fr-FR" sz="2000" b="1" kern="100" dirty="0">
                <a:effectLst/>
                <a:latin typeface="Tahoma" panose="020B0604030504040204" pitchFamily="34" charset="0"/>
                <a:ea typeface="Tahoma" panose="020B0604030504040204" pitchFamily="34" charset="0"/>
                <a:cs typeface="Tahoma" panose="020B0604030504040204" pitchFamily="34" charset="0"/>
              </a:rPr>
              <a:t>Écoute </a:t>
            </a:r>
            <a:endParaRPr lang="fr-BE" sz="2000" b="1" kern="1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fr-FR" sz="2000" kern="100" dirty="0">
                <a:effectLst/>
                <a:latin typeface="Tahoma" panose="020B0604030504040204" pitchFamily="34" charset="0"/>
                <a:ea typeface="Tahoma" panose="020B0604030504040204" pitchFamily="34" charset="0"/>
                <a:cs typeface="Tahoma" panose="020B0604030504040204" pitchFamily="34" charset="0"/>
              </a:rPr>
              <a:t>Ecouter vos besoins, vos retours de terrain, afin de faire évoluer nos pratiques. </a:t>
            </a:r>
            <a:endParaRPr lang="fr-BE" sz="2000" kern="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 coins arrondis 7">
            <a:extLst>
              <a:ext uri="{FF2B5EF4-FFF2-40B4-BE49-F238E27FC236}">
                <a16:creationId xmlns:a16="http://schemas.microsoft.com/office/drawing/2014/main" id="{F6E177DD-BD34-71D5-3717-B2886332B89C}"/>
              </a:ext>
            </a:extLst>
          </p:cNvPr>
          <p:cNvSpPr/>
          <p:nvPr/>
        </p:nvSpPr>
        <p:spPr>
          <a:xfrm>
            <a:off x="2339876" y="4785226"/>
            <a:ext cx="3756122" cy="1816328"/>
          </a:xfrm>
          <a:prstGeom prst="roundRect">
            <a:avLst/>
          </a:prstGeom>
          <a:ln w="76200">
            <a:solidFill>
              <a:srgbClr val="D40050"/>
            </a:solidFill>
          </a:ln>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pPr>
            <a:r>
              <a:rPr lang="fr-FR" sz="2000" b="1" kern="100" dirty="0">
                <a:effectLst/>
                <a:latin typeface="Tahoma" panose="020B0604030504040204" pitchFamily="34" charset="0"/>
                <a:ea typeface="Tahoma" panose="020B0604030504040204" pitchFamily="34" charset="0"/>
                <a:cs typeface="Tahoma" panose="020B0604030504040204" pitchFamily="34" charset="0"/>
              </a:rPr>
              <a:t>Inclusivité </a:t>
            </a:r>
            <a:endParaRPr lang="fr-BE" sz="2000" b="1" kern="1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fr-FR" sz="2000" kern="100" dirty="0">
                <a:effectLst/>
                <a:latin typeface="Tahoma" panose="020B0604030504040204" pitchFamily="34" charset="0"/>
                <a:ea typeface="Tahoma" panose="020B0604030504040204" pitchFamily="34" charset="0"/>
                <a:cs typeface="Tahoma" panose="020B0604030504040204" pitchFamily="34" charset="0"/>
              </a:rPr>
              <a:t>Inclure tous les publics à besoins spécifiques dans nos réflexions, méthodologies et communications. </a:t>
            </a:r>
            <a:endParaRPr lang="fr-BE" sz="2000" kern="1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9" name="Image 8" descr="Une image contenant croquis, clipart, Graphique, dessin&#10;&#10;Description générée automatiquement">
            <a:extLst>
              <a:ext uri="{FF2B5EF4-FFF2-40B4-BE49-F238E27FC236}">
                <a16:creationId xmlns:a16="http://schemas.microsoft.com/office/drawing/2014/main" id="{34CB319D-0B2E-F703-F27D-C4FDC1F936CA}"/>
              </a:ext>
            </a:extLst>
          </p:cNvPr>
          <p:cNvPicPr>
            <a:picLocks noChangeAspect="1"/>
          </p:cNvPicPr>
          <p:nvPr/>
        </p:nvPicPr>
        <p:blipFill>
          <a:blip r:embed="rId3"/>
          <a:stretch>
            <a:fillRect/>
          </a:stretch>
        </p:blipFill>
        <p:spPr>
          <a:xfrm>
            <a:off x="910387" y="3187203"/>
            <a:ext cx="1261178" cy="1031519"/>
          </a:xfrm>
          <a:prstGeom prst="rect">
            <a:avLst/>
          </a:prstGeom>
        </p:spPr>
      </p:pic>
      <p:pic>
        <p:nvPicPr>
          <p:cNvPr id="10" name="Image 9" descr="Une image contenant clipart, symbole, Graphique, croquis&#10;&#10;Description générée automatiquement">
            <a:extLst>
              <a:ext uri="{FF2B5EF4-FFF2-40B4-BE49-F238E27FC236}">
                <a16:creationId xmlns:a16="http://schemas.microsoft.com/office/drawing/2014/main" id="{49B4FF46-E2C8-8DAD-C50C-F39E8D018587}"/>
              </a:ext>
            </a:extLst>
          </p:cNvPr>
          <p:cNvPicPr>
            <a:picLocks noChangeAspect="1"/>
          </p:cNvPicPr>
          <p:nvPr/>
        </p:nvPicPr>
        <p:blipFill>
          <a:blip r:embed="rId4"/>
          <a:stretch>
            <a:fillRect/>
          </a:stretch>
        </p:blipFill>
        <p:spPr>
          <a:xfrm>
            <a:off x="10206169" y="3103227"/>
            <a:ext cx="1030988" cy="1115495"/>
          </a:xfrm>
          <a:prstGeom prst="rect">
            <a:avLst/>
          </a:prstGeom>
        </p:spPr>
      </p:pic>
      <p:pic>
        <p:nvPicPr>
          <p:cNvPr id="11" name="Image 10" descr="Une image contenant silhouette, noir et blanc, ombre&#10;&#10;Description générée automatiquement">
            <a:extLst>
              <a:ext uri="{FF2B5EF4-FFF2-40B4-BE49-F238E27FC236}">
                <a16:creationId xmlns:a16="http://schemas.microsoft.com/office/drawing/2014/main" id="{E169F10E-C025-191E-EA80-A40D82CA7F76}"/>
              </a:ext>
            </a:extLst>
          </p:cNvPr>
          <p:cNvPicPr>
            <a:picLocks noChangeAspect="1"/>
          </p:cNvPicPr>
          <p:nvPr/>
        </p:nvPicPr>
        <p:blipFill>
          <a:blip r:embed="rId5"/>
          <a:stretch>
            <a:fillRect/>
          </a:stretch>
        </p:blipFill>
        <p:spPr>
          <a:xfrm>
            <a:off x="0" y="5237433"/>
            <a:ext cx="2166518" cy="752819"/>
          </a:xfrm>
          <a:prstGeom prst="rect">
            <a:avLst/>
          </a:prstGeom>
        </p:spPr>
      </p:pic>
      <p:pic>
        <p:nvPicPr>
          <p:cNvPr id="12" name="Image 11">
            <a:extLst>
              <a:ext uri="{FF2B5EF4-FFF2-40B4-BE49-F238E27FC236}">
                <a16:creationId xmlns:a16="http://schemas.microsoft.com/office/drawing/2014/main" id="{0605B219-128D-B2F0-CABF-6F2B045CAE83}"/>
              </a:ext>
            </a:extLst>
          </p:cNvPr>
          <p:cNvPicPr>
            <a:picLocks noChangeAspect="1"/>
          </p:cNvPicPr>
          <p:nvPr/>
        </p:nvPicPr>
        <p:blipFill>
          <a:blip r:embed="rId6"/>
          <a:stretch>
            <a:fillRect/>
          </a:stretch>
        </p:blipFill>
        <p:spPr>
          <a:xfrm>
            <a:off x="10258842" y="5063557"/>
            <a:ext cx="1106094" cy="1100569"/>
          </a:xfrm>
          <a:prstGeom prst="rect">
            <a:avLst/>
          </a:prstGeom>
        </p:spPr>
      </p:pic>
    </p:spTree>
    <p:extLst>
      <p:ext uri="{BB962C8B-B14F-4D97-AF65-F5344CB8AC3E}">
        <p14:creationId xmlns:p14="http://schemas.microsoft.com/office/powerpoint/2010/main" val="199093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chaussures, personne, femme&#10;&#10;Description générée automatiquement">
            <a:extLst>
              <a:ext uri="{FF2B5EF4-FFF2-40B4-BE49-F238E27FC236}">
                <a16:creationId xmlns:a16="http://schemas.microsoft.com/office/drawing/2014/main" id="{E702E931-BCF2-2E29-ABE2-4EDCDD0D6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289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Roue de vélo, Véhicule terrestre, véhicule&#10;&#10;Description générée automatiquement">
            <a:extLst>
              <a:ext uri="{FF2B5EF4-FFF2-40B4-BE49-F238E27FC236}">
                <a16:creationId xmlns:a16="http://schemas.microsoft.com/office/drawing/2014/main" id="{EFFD77DC-1F4B-1D61-DD0D-F1AC17119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757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8D075-E04E-1EDF-05D8-A49A3FCDE8AE}"/>
              </a:ext>
            </a:extLst>
          </p:cNvPr>
          <p:cNvSpPr/>
          <p:nvPr/>
        </p:nvSpPr>
        <p:spPr>
          <a:xfrm>
            <a:off x="3336896" y="166924"/>
            <a:ext cx="5760804" cy="773071"/>
          </a:xfrm>
          <a:prstGeom prst="rect">
            <a:avLst/>
          </a:prstGeom>
          <a:solidFill>
            <a:srgbClr val="D40050"/>
          </a:solidFill>
          <a:ln>
            <a:solidFill>
              <a:srgbClr val="D4005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fr-BE" sz="3200" kern="1200" dirty="0">
                <a:solidFill>
                  <a:srgbClr val="FFFFFF"/>
                </a:solidFill>
                <a:latin typeface="Tahoma" panose="020B0604030504040204" pitchFamily="34" charset="0"/>
                <a:ea typeface="Tahoma" panose="020B0604030504040204" pitchFamily="34" charset="0"/>
                <a:cs typeface="Tahoma" panose="020B0604030504040204" pitchFamily="34" charset="0"/>
              </a:rPr>
              <a:t>Nos champs d’action</a:t>
            </a:r>
            <a:endParaRPr lang="fr-BE" sz="4400" kern="1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 coins arrondis 21">
            <a:extLst>
              <a:ext uri="{FF2B5EF4-FFF2-40B4-BE49-F238E27FC236}">
                <a16:creationId xmlns:a16="http://schemas.microsoft.com/office/drawing/2014/main" id="{0918070B-BC36-01A8-797C-BC515061D7A1}"/>
              </a:ext>
            </a:extLst>
          </p:cNvPr>
          <p:cNvSpPr/>
          <p:nvPr/>
        </p:nvSpPr>
        <p:spPr>
          <a:xfrm>
            <a:off x="360820" y="839869"/>
            <a:ext cx="1389040" cy="436954"/>
          </a:xfrm>
          <a:prstGeom prst="roundRect">
            <a:avLst/>
          </a:prstGeom>
          <a:noFill/>
          <a:ln w="28575">
            <a:solidFill>
              <a:srgbClr val="D40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rgbClr val="D40050"/>
                </a:solidFill>
              </a:rPr>
              <a:t>Bâtiments</a:t>
            </a:r>
          </a:p>
        </p:txBody>
      </p:sp>
      <p:sp>
        <p:nvSpPr>
          <p:cNvPr id="23" name="Rectangle : coins arrondis 22">
            <a:extLst>
              <a:ext uri="{FF2B5EF4-FFF2-40B4-BE49-F238E27FC236}">
                <a16:creationId xmlns:a16="http://schemas.microsoft.com/office/drawing/2014/main" id="{F57501C7-82FC-0E47-32EC-1AC8A300F0DD}"/>
              </a:ext>
            </a:extLst>
          </p:cNvPr>
          <p:cNvSpPr/>
          <p:nvPr/>
        </p:nvSpPr>
        <p:spPr>
          <a:xfrm>
            <a:off x="360820" y="4044785"/>
            <a:ext cx="1589278" cy="436954"/>
          </a:xfrm>
          <a:prstGeom prst="roundRect">
            <a:avLst/>
          </a:prstGeom>
          <a:noFill/>
          <a:ln w="28575">
            <a:solidFill>
              <a:srgbClr val="D40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rgbClr val="D40050"/>
                </a:solidFill>
              </a:rPr>
              <a:t>Événements</a:t>
            </a:r>
          </a:p>
        </p:txBody>
      </p:sp>
      <p:pic>
        <p:nvPicPr>
          <p:cNvPr id="2050" name="Picture 2">
            <a:extLst>
              <a:ext uri="{FF2B5EF4-FFF2-40B4-BE49-F238E27FC236}">
                <a16:creationId xmlns:a16="http://schemas.microsoft.com/office/drawing/2014/main" id="{D26125FB-55E5-1771-4EE5-1B542604FE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482"/>
          <a:stretch/>
        </p:blipFill>
        <p:spPr bwMode="auto">
          <a:xfrm>
            <a:off x="506022" y="1395174"/>
            <a:ext cx="3218170" cy="2282281"/>
          </a:xfrm>
          <a:prstGeom prst="roundRect">
            <a:avLst>
              <a:gd name="adj" fmla="val 8594"/>
            </a:avLst>
          </a:prstGeom>
          <a:solidFill>
            <a:srgbClr val="FFFFFF">
              <a:shade val="85000"/>
            </a:srgbClr>
          </a:solidFill>
          <a:ln>
            <a:noFill/>
          </a:ln>
          <a:effectLst/>
        </p:spPr>
      </p:pic>
      <p:sp>
        <p:nvSpPr>
          <p:cNvPr id="2" name="ZoneTexte 1">
            <a:extLst>
              <a:ext uri="{FF2B5EF4-FFF2-40B4-BE49-F238E27FC236}">
                <a16:creationId xmlns:a16="http://schemas.microsoft.com/office/drawing/2014/main" id="{1EC4908D-5EF9-B2CF-BF68-5658B76A5966}"/>
              </a:ext>
            </a:extLst>
          </p:cNvPr>
          <p:cNvSpPr txBox="1"/>
          <p:nvPr/>
        </p:nvSpPr>
        <p:spPr>
          <a:xfrm>
            <a:off x="1070378" y="3641917"/>
            <a:ext cx="2122501" cy="307777"/>
          </a:xfrm>
          <a:prstGeom prst="rect">
            <a:avLst/>
          </a:prstGeom>
          <a:noFill/>
        </p:spPr>
        <p:txBody>
          <a:bodyPr wrap="square" rtlCol="0">
            <a:spAutoFit/>
          </a:bodyPr>
          <a:lstStyle/>
          <a:p>
            <a:r>
              <a:rPr lang="fr-BE" sz="1400" i="1" dirty="0"/>
              <a:t>Le Grand Curtius à Liège</a:t>
            </a:r>
          </a:p>
        </p:txBody>
      </p:sp>
      <p:pic>
        <p:nvPicPr>
          <p:cNvPr id="2052" name="Picture 4">
            <a:extLst>
              <a:ext uri="{FF2B5EF4-FFF2-40B4-BE49-F238E27FC236}">
                <a16:creationId xmlns:a16="http://schemas.microsoft.com/office/drawing/2014/main" id="{DC3DC989-CA73-6057-7A8B-2B00BD25C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339" y="1427152"/>
            <a:ext cx="3283806" cy="2180447"/>
          </a:xfrm>
          <a:prstGeom prst="roundRect">
            <a:avLst>
              <a:gd name="adj" fmla="val 8594"/>
            </a:avLst>
          </a:prstGeom>
          <a:solidFill>
            <a:srgbClr val="FFFFFF">
              <a:shade val="85000"/>
            </a:srgbClr>
          </a:solidFill>
          <a:ln>
            <a:noFill/>
          </a:ln>
          <a:effectLst/>
        </p:spPr>
      </p:pic>
      <p:sp>
        <p:nvSpPr>
          <p:cNvPr id="3" name="ZoneTexte 2">
            <a:extLst>
              <a:ext uri="{FF2B5EF4-FFF2-40B4-BE49-F238E27FC236}">
                <a16:creationId xmlns:a16="http://schemas.microsoft.com/office/drawing/2014/main" id="{BA9973D1-B163-381B-2280-4E7200073167}"/>
              </a:ext>
            </a:extLst>
          </p:cNvPr>
          <p:cNvSpPr txBox="1"/>
          <p:nvPr/>
        </p:nvSpPr>
        <p:spPr>
          <a:xfrm>
            <a:off x="4048147" y="3582886"/>
            <a:ext cx="3283806" cy="307777"/>
          </a:xfrm>
          <a:prstGeom prst="rect">
            <a:avLst/>
          </a:prstGeom>
          <a:noFill/>
        </p:spPr>
        <p:txBody>
          <a:bodyPr wrap="square" rtlCol="0">
            <a:spAutoFit/>
          </a:bodyPr>
          <a:lstStyle/>
          <a:p>
            <a:r>
              <a:rPr lang="fr-BE" sz="1400" i="1" dirty="0"/>
              <a:t>Gîte Le charme de la forêt à Daverdisse</a:t>
            </a:r>
          </a:p>
        </p:txBody>
      </p:sp>
      <p:pic>
        <p:nvPicPr>
          <p:cNvPr id="2054" name="Picture 6">
            <a:extLst>
              <a:ext uri="{FF2B5EF4-FFF2-40B4-BE49-F238E27FC236}">
                <a16:creationId xmlns:a16="http://schemas.microsoft.com/office/drawing/2014/main" id="{EF26538C-9C45-B42E-CCBB-84105002A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292" y="1427152"/>
            <a:ext cx="4051686" cy="2180447"/>
          </a:xfrm>
          <a:prstGeom prst="roundRect">
            <a:avLst>
              <a:gd name="adj" fmla="val 8594"/>
            </a:avLst>
          </a:prstGeom>
          <a:solidFill>
            <a:srgbClr val="FFFFFF">
              <a:shade val="85000"/>
            </a:srgbClr>
          </a:solidFill>
          <a:ln>
            <a:noFill/>
          </a:ln>
          <a:effectLst/>
        </p:spPr>
      </p:pic>
      <p:sp>
        <p:nvSpPr>
          <p:cNvPr id="5" name="ZoneTexte 4">
            <a:extLst>
              <a:ext uri="{FF2B5EF4-FFF2-40B4-BE49-F238E27FC236}">
                <a16:creationId xmlns:a16="http://schemas.microsoft.com/office/drawing/2014/main" id="{7884DE52-4F91-2084-66D0-A5E96A075652}"/>
              </a:ext>
            </a:extLst>
          </p:cNvPr>
          <p:cNvSpPr txBox="1"/>
          <p:nvPr/>
        </p:nvSpPr>
        <p:spPr>
          <a:xfrm>
            <a:off x="8482060" y="3582885"/>
            <a:ext cx="3283806" cy="307777"/>
          </a:xfrm>
          <a:prstGeom prst="rect">
            <a:avLst/>
          </a:prstGeom>
          <a:noFill/>
        </p:spPr>
        <p:txBody>
          <a:bodyPr wrap="square" rtlCol="0">
            <a:spAutoFit/>
          </a:bodyPr>
          <a:lstStyle/>
          <a:p>
            <a:r>
              <a:rPr lang="fr-BE" sz="1400" i="1" dirty="0"/>
              <a:t>Restaurant le Val 9 à Wépion </a:t>
            </a:r>
          </a:p>
        </p:txBody>
      </p:sp>
      <p:pic>
        <p:nvPicPr>
          <p:cNvPr id="2056" name="Picture 8">
            <a:extLst>
              <a:ext uri="{FF2B5EF4-FFF2-40B4-BE49-F238E27FC236}">
                <a16:creationId xmlns:a16="http://schemas.microsoft.com/office/drawing/2014/main" id="{F8C0711C-0C2D-9616-3798-6B75172820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3651"/>
          <a:stretch/>
        </p:blipFill>
        <p:spPr bwMode="auto">
          <a:xfrm>
            <a:off x="427412" y="4618570"/>
            <a:ext cx="3502136" cy="2072506"/>
          </a:xfrm>
          <a:prstGeom prst="roundRect">
            <a:avLst>
              <a:gd name="adj" fmla="val 8594"/>
            </a:avLst>
          </a:prstGeom>
          <a:solidFill>
            <a:srgbClr val="FFFFFF">
              <a:shade val="85000"/>
            </a:srgbClr>
          </a:solidFill>
          <a:ln>
            <a:noFill/>
          </a:ln>
          <a:effectLst/>
        </p:spPr>
      </p:pic>
      <p:pic>
        <p:nvPicPr>
          <p:cNvPr id="2058" name="Picture 10" descr="Les Solidarités">
            <a:extLst>
              <a:ext uri="{FF2B5EF4-FFF2-40B4-BE49-F238E27FC236}">
                <a16:creationId xmlns:a16="http://schemas.microsoft.com/office/drawing/2014/main" id="{218B7457-9BC7-2BFD-E608-808CD7B538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0278" y="4618570"/>
            <a:ext cx="3947629" cy="2072506"/>
          </a:xfrm>
          <a:prstGeom prst="roundRect">
            <a:avLst>
              <a:gd name="adj" fmla="val 8594"/>
            </a:avLst>
          </a:prstGeom>
          <a:solidFill>
            <a:srgbClr val="FFFFFF">
              <a:shade val="85000"/>
            </a:srgbClr>
          </a:solidFill>
          <a:ln>
            <a:noFill/>
          </a:ln>
          <a:effectLst/>
        </p:spPr>
      </p:pic>
      <p:pic>
        <p:nvPicPr>
          <p:cNvPr id="2060" name="Picture 12">
            <a:extLst>
              <a:ext uri="{FF2B5EF4-FFF2-40B4-BE49-F238E27FC236}">
                <a16:creationId xmlns:a16="http://schemas.microsoft.com/office/drawing/2014/main" id="{F1095E7B-5E4C-70C1-ED00-7D9130FD1B5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938" r="21727" b="1992"/>
          <a:stretch/>
        </p:blipFill>
        <p:spPr bwMode="auto">
          <a:xfrm>
            <a:off x="8262454" y="4110757"/>
            <a:ext cx="2843551" cy="2640182"/>
          </a:xfrm>
          <a:prstGeom prst="roundRect">
            <a:avLst>
              <a:gd name="adj" fmla="val 8594"/>
            </a:avLst>
          </a:prstGeom>
          <a:solidFill>
            <a:srgbClr val="FFFFFF">
              <a:shade val="85000"/>
            </a:srgbClr>
          </a:solidFill>
          <a:ln>
            <a:noFill/>
          </a:ln>
          <a:effectLst/>
        </p:spPr>
      </p:pic>
      <p:sp>
        <p:nvSpPr>
          <p:cNvPr id="6" name="Rectangle : coins arrondis 5">
            <a:extLst>
              <a:ext uri="{FF2B5EF4-FFF2-40B4-BE49-F238E27FC236}">
                <a16:creationId xmlns:a16="http://schemas.microsoft.com/office/drawing/2014/main" id="{2892C671-E63B-7694-FA9C-511BDB7C038E}"/>
              </a:ext>
            </a:extLst>
          </p:cNvPr>
          <p:cNvSpPr/>
          <p:nvPr/>
        </p:nvSpPr>
        <p:spPr>
          <a:xfrm>
            <a:off x="11685978" y="3412531"/>
            <a:ext cx="302339" cy="229386"/>
          </a:xfrm>
          <a:prstGeom prst="round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ysClr val="windowText" lastClr="000000"/>
                </a:solidFill>
              </a:rPr>
              <a:t>…</a:t>
            </a:r>
          </a:p>
        </p:txBody>
      </p:sp>
      <p:sp>
        <p:nvSpPr>
          <p:cNvPr id="7" name="Rectangle : coins arrondis 6">
            <a:extLst>
              <a:ext uri="{FF2B5EF4-FFF2-40B4-BE49-F238E27FC236}">
                <a16:creationId xmlns:a16="http://schemas.microsoft.com/office/drawing/2014/main" id="{B6B6CD7D-5C92-23C1-2AD8-BD4AB48335ED}"/>
              </a:ext>
            </a:extLst>
          </p:cNvPr>
          <p:cNvSpPr/>
          <p:nvPr/>
        </p:nvSpPr>
        <p:spPr>
          <a:xfrm>
            <a:off x="11106005" y="6472944"/>
            <a:ext cx="361317" cy="218132"/>
          </a:xfrm>
          <a:prstGeom prst="round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ysClr val="windowText" lastClr="000000"/>
                </a:solidFill>
              </a:rPr>
              <a:t>…</a:t>
            </a:r>
          </a:p>
        </p:txBody>
      </p:sp>
    </p:spTree>
    <p:extLst>
      <p:ext uri="{BB962C8B-B14F-4D97-AF65-F5344CB8AC3E}">
        <p14:creationId xmlns:p14="http://schemas.microsoft.com/office/powerpoint/2010/main" val="36772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8D075-E04E-1EDF-05D8-A49A3FCDE8AE}"/>
              </a:ext>
            </a:extLst>
          </p:cNvPr>
          <p:cNvSpPr/>
          <p:nvPr/>
        </p:nvSpPr>
        <p:spPr>
          <a:xfrm>
            <a:off x="3513825" y="169321"/>
            <a:ext cx="5565710" cy="567798"/>
          </a:xfrm>
          <a:prstGeom prst="rect">
            <a:avLst/>
          </a:prstGeom>
          <a:solidFill>
            <a:srgbClr val="D40050"/>
          </a:solidFill>
          <a:ln>
            <a:solidFill>
              <a:srgbClr val="D4005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fr-BE" sz="3200" kern="1200" dirty="0">
                <a:solidFill>
                  <a:srgbClr val="FFFFFF"/>
                </a:solidFill>
                <a:latin typeface="Tahoma" panose="020B0604030504040204" pitchFamily="34" charset="0"/>
                <a:ea typeface="Tahoma" panose="020B0604030504040204" pitchFamily="34" charset="0"/>
                <a:cs typeface="Tahoma" panose="020B0604030504040204" pitchFamily="34" charset="0"/>
              </a:rPr>
              <a:t>Nos champs d’action</a:t>
            </a:r>
            <a:endParaRPr lang="fr-BE" sz="4400" kern="1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 8" descr="Une image contenant arbre, extérieur, vélo, route&#10;&#10;Description générée automatiquement">
            <a:extLst>
              <a:ext uri="{FF2B5EF4-FFF2-40B4-BE49-F238E27FC236}">
                <a16:creationId xmlns:a16="http://schemas.microsoft.com/office/drawing/2014/main" id="{F8F4BB4D-FFDD-6D2A-C18E-B16D27461C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27"/>
          <a:stretch/>
        </p:blipFill>
        <p:spPr>
          <a:xfrm>
            <a:off x="476765" y="864459"/>
            <a:ext cx="3588913" cy="2310609"/>
          </a:xfrm>
          <a:prstGeom prst="rect">
            <a:avLst/>
          </a:prstGeom>
          <a:ln>
            <a:noFill/>
          </a:ln>
          <a:effectLst>
            <a:outerShdw blurRad="292100" dist="139700" dir="2700000" algn="tl" rotWithShape="0">
              <a:srgbClr val="333333">
                <a:alpha val="65000"/>
              </a:srgbClr>
            </a:outerShdw>
          </a:effectLst>
        </p:spPr>
      </p:pic>
      <p:sp>
        <p:nvSpPr>
          <p:cNvPr id="10" name="Zone de texte 2">
            <a:extLst>
              <a:ext uri="{FF2B5EF4-FFF2-40B4-BE49-F238E27FC236}">
                <a16:creationId xmlns:a16="http://schemas.microsoft.com/office/drawing/2014/main" id="{C6D90DF0-4215-68E8-38F7-DCA87F58D286}"/>
              </a:ext>
            </a:extLst>
          </p:cNvPr>
          <p:cNvSpPr txBox="1">
            <a:spLocks noChangeArrowheads="1"/>
          </p:cNvSpPr>
          <p:nvPr/>
        </p:nvSpPr>
        <p:spPr bwMode="auto">
          <a:xfrm>
            <a:off x="741725" y="2920956"/>
            <a:ext cx="1924569" cy="387350"/>
          </a:xfrm>
          <a:prstGeom prst="rect">
            <a:avLst/>
          </a:prstGeom>
          <a:noFill/>
          <a:ln w="9525">
            <a:noFill/>
            <a:miter lim="800000"/>
            <a:headEnd/>
            <a:tailEnd/>
          </a:ln>
        </p:spPr>
        <p:txBody>
          <a:bodyPr rot="0" vert="horz" wrap="square" lIns="91440" tIns="45720" rIns="91440" bIns="45720" anchor="t" anchorCtr="0">
            <a:noAutofit/>
          </a:bodyPr>
          <a:lstStyle/>
          <a:p>
            <a:pPr algn="l"/>
            <a:r>
              <a:rPr lang="fr-BE" sz="800" i="1" dirty="0">
                <a:solidFill>
                  <a:srgbClr val="FFFFFF"/>
                </a:solidFill>
                <a:effectLst/>
                <a:latin typeface="Tahoma" panose="020B0604030504040204" pitchFamily="34" charset="0"/>
                <a:ea typeface="Calibri" panose="020F0502020204030204" pitchFamily="34" charset="0"/>
                <a:cs typeface="Tahoma" panose="020B0604030504040204" pitchFamily="34" charset="0"/>
              </a:rPr>
              <a:t>©</a:t>
            </a:r>
            <a:r>
              <a:rPr lang="fr-BE" sz="900" i="1" dirty="0">
                <a:solidFill>
                  <a:srgbClr val="FFFFFF"/>
                </a:solidFill>
                <a:effectLst/>
                <a:latin typeface="Tahoma" panose="020B0604030504040204" pitchFamily="34" charset="0"/>
                <a:ea typeface="Calibri" panose="020F0502020204030204" pitchFamily="34" charset="0"/>
                <a:cs typeface="Calibri" panose="020F0502020204030204" pitchFamily="34" charset="0"/>
              </a:rPr>
              <a:t>Circuit de Fosses-La-Ville</a:t>
            </a:r>
            <a:endParaRPr lang="fr-BE" sz="1100" dirty="0">
              <a:effectLst/>
              <a:latin typeface="Tahoma" panose="020B0604030504040204" pitchFamily="34" charset="0"/>
              <a:ea typeface="Calibri" panose="020F0502020204030204" pitchFamily="34" charset="0"/>
              <a:cs typeface="Calibri" panose="020F0502020204030204" pitchFamily="34" charset="0"/>
            </a:endParaRPr>
          </a:p>
        </p:txBody>
      </p:sp>
      <p:pic>
        <p:nvPicPr>
          <p:cNvPr id="14" name="Image 13" descr="Une image contenant personne, extérieur, herbe, caressant&#10;&#10;Description générée automatiquement">
            <a:extLst>
              <a:ext uri="{FF2B5EF4-FFF2-40B4-BE49-F238E27FC236}">
                <a16:creationId xmlns:a16="http://schemas.microsoft.com/office/drawing/2014/main" id="{35D36368-2E21-0961-6446-2C3A93DAB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930" y="4135689"/>
            <a:ext cx="3444989" cy="2583741"/>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3E8D703F-F4E6-26FC-4096-44A444A37CA4}"/>
              </a:ext>
            </a:extLst>
          </p:cNvPr>
          <p:cNvPicPr/>
          <p:nvPr/>
        </p:nvPicPr>
        <p:blipFill rotWithShape="1">
          <a:blip r:embed="rId4" cstate="print">
            <a:extLst>
              <a:ext uri="{28A0092B-C50C-407E-A947-70E740481C1C}">
                <a14:useLocalDpi xmlns:a14="http://schemas.microsoft.com/office/drawing/2010/main" val="0"/>
              </a:ext>
            </a:extLst>
          </a:blip>
          <a:srcRect t="7857" r="-2" b="19379"/>
          <a:stretch/>
        </p:blipFill>
        <p:spPr>
          <a:xfrm>
            <a:off x="4185166" y="960623"/>
            <a:ext cx="3821668" cy="2214445"/>
          </a:xfrm>
          <a:prstGeom prst="rect">
            <a:avLst/>
          </a:prstGeom>
          <a:ln>
            <a:noFill/>
          </a:ln>
          <a:effectLst>
            <a:outerShdw blurRad="292100" dist="139700" dir="2700000" algn="tl" rotWithShape="0">
              <a:srgbClr val="333333">
                <a:alpha val="65000"/>
              </a:srgbClr>
            </a:outerShdw>
          </a:effectLst>
        </p:spPr>
      </p:pic>
      <p:pic>
        <p:nvPicPr>
          <p:cNvPr id="3" name="Image 2" descr="Une image contenant arbre, extérieur, vélo, route&#10;&#10;Description générée automatiquement">
            <a:extLst>
              <a:ext uri="{FF2B5EF4-FFF2-40B4-BE49-F238E27FC236}">
                <a16:creationId xmlns:a16="http://schemas.microsoft.com/office/drawing/2014/main" id="{952BDEA5-1F36-4233-2E79-A234D87EDA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0" t="6271" r="21667" b="6271"/>
          <a:stretch/>
        </p:blipFill>
        <p:spPr>
          <a:xfrm>
            <a:off x="8126322" y="960622"/>
            <a:ext cx="2774143" cy="2214445"/>
          </a:xfrm>
          <a:prstGeom prst="rect">
            <a:avLst/>
          </a:prstGeom>
          <a:ln>
            <a:noFill/>
          </a:ln>
          <a:effectLst>
            <a:outerShdw blurRad="292100" dist="139700" dir="2700000" algn="tl" rotWithShape="0">
              <a:srgbClr val="333333">
                <a:alpha val="65000"/>
              </a:srgbClr>
            </a:outerShdw>
          </a:effectLst>
        </p:spPr>
      </p:pic>
      <p:pic>
        <p:nvPicPr>
          <p:cNvPr id="13" name="Picture 2" descr="Peut être une image de 2 personnes et plein air">
            <a:extLst>
              <a:ext uri="{FF2B5EF4-FFF2-40B4-BE49-F238E27FC236}">
                <a16:creationId xmlns:a16="http://schemas.microsoft.com/office/drawing/2014/main" id="{BAD850CC-DF02-03B5-57FE-262EC1D252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687" y="3937044"/>
            <a:ext cx="4124268" cy="2751635"/>
          </a:xfrm>
          <a:prstGeom prst="rect">
            <a:avLst/>
          </a:prstGeom>
          <a:ln>
            <a:noFill/>
          </a:ln>
          <a:effectLst>
            <a:outerShdw blurRad="292100" dist="139700" dir="2700000" algn="tl" rotWithShape="0">
              <a:srgbClr val="333333">
                <a:alpha val="65000"/>
              </a:srgbClr>
            </a:outerShdw>
          </a:effectLst>
        </p:spPr>
      </p:pic>
      <p:sp>
        <p:nvSpPr>
          <p:cNvPr id="15" name="Zone de texte 2">
            <a:extLst>
              <a:ext uri="{FF2B5EF4-FFF2-40B4-BE49-F238E27FC236}">
                <a16:creationId xmlns:a16="http://schemas.microsoft.com/office/drawing/2014/main" id="{169C1301-A49E-DAAF-A375-868196167EE4}"/>
              </a:ext>
            </a:extLst>
          </p:cNvPr>
          <p:cNvSpPr txBox="1">
            <a:spLocks noChangeArrowheads="1"/>
          </p:cNvSpPr>
          <p:nvPr/>
        </p:nvSpPr>
        <p:spPr bwMode="auto">
          <a:xfrm>
            <a:off x="276687" y="6469280"/>
            <a:ext cx="1994535" cy="387350"/>
          </a:xfrm>
          <a:prstGeom prst="rect">
            <a:avLst/>
          </a:prstGeom>
          <a:noFill/>
          <a:ln w="9525">
            <a:noFill/>
            <a:miter lim="800000"/>
            <a:headEnd/>
            <a:tailEnd/>
          </a:ln>
        </p:spPr>
        <p:txBody>
          <a:bodyPr rot="0" vert="horz" wrap="square" lIns="91440" tIns="45720" rIns="91440" bIns="45720" anchor="t" anchorCtr="0">
            <a:noAutofit/>
          </a:bodyPr>
          <a:lstStyle/>
          <a:p>
            <a:pPr algn="l"/>
            <a:r>
              <a:rPr lang="fr-BE" sz="800" i="1" dirty="0">
                <a:solidFill>
                  <a:srgbClr val="FFFFFF"/>
                </a:solidFill>
                <a:effectLst/>
                <a:latin typeface="Tahoma" panose="020B0604030504040204" pitchFamily="34" charset="0"/>
                <a:ea typeface="Calibri" panose="020F0502020204030204" pitchFamily="34" charset="0"/>
                <a:cs typeface="Tahoma" panose="020B0604030504040204" pitchFamily="34" charset="0"/>
              </a:rPr>
              <a:t>©</a:t>
            </a:r>
            <a:r>
              <a:rPr lang="fr-BE" sz="900" i="1" dirty="0">
                <a:solidFill>
                  <a:srgbClr val="FFFFFF"/>
                </a:solidFill>
                <a:effectLst/>
                <a:latin typeface="Tahoma" panose="020B0604030504040204" pitchFamily="34" charset="0"/>
                <a:ea typeface="Calibri" panose="020F0502020204030204" pitchFamily="34" charset="0"/>
                <a:cs typeface="Calibri" panose="020F0502020204030204" pitchFamily="34" charset="0"/>
              </a:rPr>
              <a:t>Tenneville Bain de forêt</a:t>
            </a:r>
            <a:endParaRPr lang="fr-BE" sz="1100" dirty="0">
              <a:effectLst/>
              <a:latin typeface="Tahoma" panose="020B0604030504040204" pitchFamily="34" charset="0"/>
              <a:ea typeface="Calibri" panose="020F0502020204030204" pitchFamily="34" charset="0"/>
              <a:cs typeface="Calibri" panose="020F0502020204030204" pitchFamily="34" charset="0"/>
            </a:endParaRPr>
          </a:p>
        </p:txBody>
      </p:sp>
      <p:pic>
        <p:nvPicPr>
          <p:cNvPr id="5" name="Picture 4" descr="Peut être une image de 2 personnes et arbre">
            <a:extLst>
              <a:ext uri="{FF2B5EF4-FFF2-40B4-BE49-F238E27FC236}">
                <a16:creationId xmlns:a16="http://schemas.microsoft.com/office/drawing/2014/main" id="{D36B7E0B-77B4-EA9A-17EA-F5DC295CD82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003"/>
          <a:stretch/>
        </p:blipFill>
        <p:spPr bwMode="auto">
          <a:xfrm>
            <a:off x="3647349" y="3585120"/>
            <a:ext cx="1951019" cy="1540155"/>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3D1BEE1B-3AFF-9D73-4D20-985F7BA4FC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904"/>
          <a:stretch/>
        </p:blipFill>
        <p:spPr bwMode="auto">
          <a:xfrm>
            <a:off x="6078325" y="3398570"/>
            <a:ext cx="3084336" cy="2458615"/>
          </a:xfrm>
          <a:prstGeom prst="rect">
            <a:avLst/>
          </a:prstGeom>
          <a:ln>
            <a:noFill/>
          </a:ln>
          <a:effectLst>
            <a:outerShdw blurRad="292100" dist="139700" dir="2700000" algn="tl" rotWithShape="0">
              <a:srgbClr val="333333">
                <a:alpha val="65000"/>
              </a:srgbClr>
            </a:outerShdw>
          </a:effectLst>
        </p:spPr>
      </p:pic>
      <p:sp>
        <p:nvSpPr>
          <p:cNvPr id="12" name="Zone de texte 2">
            <a:extLst>
              <a:ext uri="{FF2B5EF4-FFF2-40B4-BE49-F238E27FC236}">
                <a16:creationId xmlns:a16="http://schemas.microsoft.com/office/drawing/2014/main" id="{FFAD10D8-6697-C587-C71A-3AEE227A2EDE}"/>
              </a:ext>
            </a:extLst>
          </p:cNvPr>
          <p:cNvSpPr txBox="1">
            <a:spLocks noChangeArrowheads="1"/>
          </p:cNvSpPr>
          <p:nvPr/>
        </p:nvSpPr>
        <p:spPr bwMode="auto">
          <a:xfrm>
            <a:off x="7648083" y="4036258"/>
            <a:ext cx="1994535" cy="387350"/>
          </a:xfrm>
          <a:prstGeom prst="rect">
            <a:avLst/>
          </a:prstGeom>
          <a:noFill/>
          <a:ln w="9525">
            <a:noFill/>
            <a:miter lim="800000"/>
            <a:headEnd/>
            <a:tailEnd/>
          </a:ln>
        </p:spPr>
        <p:txBody>
          <a:bodyPr rot="0" vert="horz" wrap="square" lIns="91440" tIns="45720" rIns="91440" bIns="45720" anchor="t" anchorCtr="0">
            <a:noAutofit/>
          </a:bodyPr>
          <a:lstStyle/>
          <a:p>
            <a:pPr algn="l"/>
            <a:r>
              <a:rPr lang="fr-BE" sz="800" i="1" dirty="0">
                <a:solidFill>
                  <a:srgbClr val="FFFFFF"/>
                </a:solidFill>
                <a:effectLst/>
                <a:latin typeface="Tahoma" panose="020B0604030504040204" pitchFamily="34" charset="0"/>
                <a:ea typeface="Calibri" panose="020F0502020204030204" pitchFamily="34" charset="0"/>
                <a:cs typeface="Tahoma" panose="020B0604030504040204" pitchFamily="34" charset="0"/>
              </a:rPr>
              <a:t>©</a:t>
            </a:r>
            <a:r>
              <a:rPr lang="fr-BE" sz="900" i="1" dirty="0">
                <a:solidFill>
                  <a:srgbClr val="FFFFFF"/>
                </a:solidFill>
                <a:effectLst/>
                <a:latin typeface="Tahoma" panose="020B0604030504040204" pitchFamily="34" charset="0"/>
                <a:ea typeface="Calibri" panose="020F0502020204030204" pitchFamily="34" charset="0"/>
                <a:cs typeface="Calibri" panose="020F0502020204030204" pitchFamily="34" charset="0"/>
              </a:rPr>
              <a:t>Parc Naturel des Sources</a:t>
            </a:r>
            <a:endParaRPr lang="fr-BE" sz="1100" dirty="0">
              <a:effectLst/>
              <a:latin typeface="Tahoma" panose="020B0604030504040204" pitchFamily="34" charset="0"/>
              <a:ea typeface="Calibri" panose="020F0502020204030204" pitchFamily="34" charset="0"/>
              <a:cs typeface="Calibri" panose="020F0502020204030204" pitchFamily="34" charset="0"/>
            </a:endParaRPr>
          </a:p>
        </p:txBody>
      </p:sp>
      <p:sp>
        <p:nvSpPr>
          <p:cNvPr id="17" name="Rectangle : coins arrondis 16">
            <a:extLst>
              <a:ext uri="{FF2B5EF4-FFF2-40B4-BE49-F238E27FC236}">
                <a16:creationId xmlns:a16="http://schemas.microsoft.com/office/drawing/2014/main" id="{D0801356-89D9-CCB7-6AEB-77D9E270AD4F}"/>
              </a:ext>
            </a:extLst>
          </p:cNvPr>
          <p:cNvSpPr/>
          <p:nvPr/>
        </p:nvSpPr>
        <p:spPr>
          <a:xfrm>
            <a:off x="276686" y="371598"/>
            <a:ext cx="1458807" cy="436954"/>
          </a:xfrm>
          <a:prstGeom prst="roundRect">
            <a:avLst/>
          </a:prstGeom>
          <a:noFill/>
          <a:ln w="28575">
            <a:solidFill>
              <a:srgbClr val="D40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rgbClr val="D40050"/>
                </a:solidFill>
              </a:rPr>
              <a:t>Circuits vélo</a:t>
            </a:r>
          </a:p>
        </p:txBody>
      </p:sp>
      <p:sp>
        <p:nvSpPr>
          <p:cNvPr id="18" name="Rectangle : coins arrondis 17">
            <a:extLst>
              <a:ext uri="{FF2B5EF4-FFF2-40B4-BE49-F238E27FC236}">
                <a16:creationId xmlns:a16="http://schemas.microsoft.com/office/drawing/2014/main" id="{4375B120-B550-C7B2-4374-66876A94DD9C}"/>
              </a:ext>
            </a:extLst>
          </p:cNvPr>
          <p:cNvSpPr/>
          <p:nvPr/>
        </p:nvSpPr>
        <p:spPr>
          <a:xfrm>
            <a:off x="276687" y="3437900"/>
            <a:ext cx="1589118" cy="436954"/>
          </a:xfrm>
          <a:prstGeom prst="roundRect">
            <a:avLst/>
          </a:prstGeom>
          <a:noFill/>
          <a:ln w="28575">
            <a:solidFill>
              <a:srgbClr val="D40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rgbClr val="D40050"/>
                </a:solidFill>
              </a:rPr>
              <a:t>Bains de forêt</a:t>
            </a:r>
          </a:p>
        </p:txBody>
      </p:sp>
      <p:sp>
        <p:nvSpPr>
          <p:cNvPr id="19" name="Rectangle : coins arrondis 18">
            <a:extLst>
              <a:ext uri="{FF2B5EF4-FFF2-40B4-BE49-F238E27FC236}">
                <a16:creationId xmlns:a16="http://schemas.microsoft.com/office/drawing/2014/main" id="{0E09A8A5-10DB-C660-4937-9F80A5033B49}"/>
              </a:ext>
            </a:extLst>
          </p:cNvPr>
          <p:cNvSpPr/>
          <p:nvPr/>
        </p:nvSpPr>
        <p:spPr>
          <a:xfrm>
            <a:off x="9230249" y="3437900"/>
            <a:ext cx="1789204" cy="534139"/>
          </a:xfrm>
          <a:prstGeom prst="roundRect">
            <a:avLst/>
          </a:prstGeom>
          <a:noFill/>
          <a:ln w="28575">
            <a:solidFill>
              <a:srgbClr val="D40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rgbClr val="D40050"/>
                </a:solidFill>
              </a:rPr>
              <a:t>Parcs naturels</a:t>
            </a:r>
          </a:p>
        </p:txBody>
      </p:sp>
    </p:spTree>
    <p:extLst>
      <p:ext uri="{BB962C8B-B14F-4D97-AF65-F5344CB8AC3E}">
        <p14:creationId xmlns:p14="http://schemas.microsoft.com/office/powerpoint/2010/main" val="27279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1AB8C7-5149-BB0B-C5DD-474D7D07E6D6}"/>
              </a:ext>
            </a:extLst>
          </p:cNvPr>
          <p:cNvSpPr/>
          <p:nvPr/>
        </p:nvSpPr>
        <p:spPr>
          <a:xfrm>
            <a:off x="2892489" y="1384623"/>
            <a:ext cx="8304246" cy="4534677"/>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5" name="Image 4" descr="Une image contenant pull, habits, personne, verres&#10;&#10;Description générée automatiquement">
            <a:extLst>
              <a:ext uri="{FF2B5EF4-FFF2-40B4-BE49-F238E27FC236}">
                <a16:creationId xmlns:a16="http://schemas.microsoft.com/office/drawing/2014/main" id="{A9913DE3-351A-D55C-D1AD-8318AABC3042}"/>
              </a:ext>
            </a:extLst>
          </p:cNvPr>
          <p:cNvPicPr>
            <a:picLocks noChangeAspect="1"/>
          </p:cNvPicPr>
          <p:nvPr/>
        </p:nvPicPr>
        <p:blipFill>
          <a:blip r:embed="rId2" cstate="print">
            <a:extLst>
              <a:ext uri="{28A0092B-C50C-407E-A947-70E740481C1C}">
                <a14:useLocalDpi xmlns:a14="http://schemas.microsoft.com/office/drawing/2010/main" val="0"/>
              </a:ext>
            </a:extLst>
          </a:blip>
          <a:srcRect l="4851" t="3677" r="2231" b="34910"/>
          <a:stretch/>
        </p:blipFill>
        <p:spPr>
          <a:xfrm>
            <a:off x="580445" y="457200"/>
            <a:ext cx="2920937" cy="2896183"/>
          </a:xfrm>
          <a:prstGeom prst="flowChartConnector">
            <a:avLst/>
          </a:prstGeom>
        </p:spPr>
      </p:pic>
      <p:pic>
        <p:nvPicPr>
          <p:cNvPr id="10" name="Image 9">
            <a:extLst>
              <a:ext uri="{FF2B5EF4-FFF2-40B4-BE49-F238E27FC236}">
                <a16:creationId xmlns:a16="http://schemas.microsoft.com/office/drawing/2014/main" id="{3BA35838-1112-A963-3D88-F6886602D1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11" name="Rectangle 10">
            <a:extLst>
              <a:ext uri="{FF2B5EF4-FFF2-40B4-BE49-F238E27FC236}">
                <a16:creationId xmlns:a16="http://schemas.microsoft.com/office/drawing/2014/main" id="{C69CE9AD-663F-B5C9-38A9-13014127941A}"/>
              </a:ext>
            </a:extLst>
          </p:cNvPr>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12" name="ZoneTexte 11">
            <a:extLst>
              <a:ext uri="{FF2B5EF4-FFF2-40B4-BE49-F238E27FC236}">
                <a16:creationId xmlns:a16="http://schemas.microsoft.com/office/drawing/2014/main" id="{BF23C914-967D-AA5D-9474-92CBB3765084}"/>
              </a:ext>
            </a:extLst>
          </p:cNvPr>
          <p:cNvSpPr txBox="1"/>
          <p:nvPr/>
        </p:nvSpPr>
        <p:spPr>
          <a:xfrm>
            <a:off x="3657599" y="1723093"/>
            <a:ext cx="5567267" cy="830997"/>
          </a:xfrm>
          <a:prstGeom prst="rect">
            <a:avLst/>
          </a:prstGeom>
          <a:noFill/>
        </p:spPr>
        <p:txBody>
          <a:bodyPr wrap="square" rtlCol="0">
            <a:spAutoFit/>
          </a:bodyPr>
          <a:lstStyle/>
          <a:p>
            <a:r>
              <a:rPr lang="fr-BE" sz="2400" dirty="0">
                <a:solidFill>
                  <a:schemeClr val="bg1"/>
                </a:solidFill>
              </a:rPr>
              <a:t>Barbara Destrée</a:t>
            </a:r>
          </a:p>
          <a:p>
            <a:r>
              <a:rPr lang="fr-BE" sz="2400" b="1" dirty="0">
                <a:solidFill>
                  <a:schemeClr val="bg1"/>
                </a:solidFill>
              </a:rPr>
              <a:t>Commissaire générale au Tourisme</a:t>
            </a:r>
          </a:p>
        </p:txBody>
      </p:sp>
      <p:sp>
        <p:nvSpPr>
          <p:cNvPr id="13" name="ZoneTexte 12">
            <a:extLst>
              <a:ext uri="{FF2B5EF4-FFF2-40B4-BE49-F238E27FC236}">
                <a16:creationId xmlns:a16="http://schemas.microsoft.com/office/drawing/2014/main" id="{D756A53D-737E-5C64-E89C-93B2087EDADA}"/>
              </a:ext>
            </a:extLst>
          </p:cNvPr>
          <p:cNvSpPr txBox="1"/>
          <p:nvPr/>
        </p:nvSpPr>
        <p:spPr>
          <a:xfrm>
            <a:off x="3509511" y="3574246"/>
            <a:ext cx="7070202" cy="1077218"/>
          </a:xfrm>
          <a:prstGeom prst="rect">
            <a:avLst/>
          </a:prstGeom>
          <a:noFill/>
          <a:ln w="19050">
            <a:solidFill>
              <a:srgbClr val="FFFFFF"/>
            </a:solidFill>
          </a:ln>
        </p:spPr>
        <p:txBody>
          <a:bodyPr wrap="square" rtlCol="0">
            <a:spAutoFit/>
          </a:bodyPr>
          <a:lstStyle/>
          <a:p>
            <a:pPr algn="ctr"/>
            <a:r>
              <a:rPr lang="fr-BE" sz="3200" dirty="0">
                <a:solidFill>
                  <a:schemeClr val="bg1"/>
                </a:solidFill>
              </a:rPr>
              <a:t>Tourisme &amp; Accessibilité,</a:t>
            </a:r>
          </a:p>
          <a:p>
            <a:pPr algn="ctr"/>
            <a:r>
              <a:rPr lang="fr-BE" sz="3200" dirty="0">
                <a:solidFill>
                  <a:schemeClr val="bg1"/>
                </a:solidFill>
              </a:rPr>
              <a:t>une volonté politique et institutionnelle</a:t>
            </a:r>
          </a:p>
        </p:txBody>
      </p:sp>
    </p:spTree>
    <p:extLst>
      <p:ext uri="{BB962C8B-B14F-4D97-AF65-F5344CB8AC3E}">
        <p14:creationId xmlns:p14="http://schemas.microsoft.com/office/powerpoint/2010/main" val="3751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1AB8C7-5149-BB0B-C5DD-474D7D07E6D6}"/>
              </a:ext>
            </a:extLst>
          </p:cNvPr>
          <p:cNvSpPr/>
          <p:nvPr/>
        </p:nvSpPr>
        <p:spPr>
          <a:xfrm>
            <a:off x="2892489" y="1384623"/>
            <a:ext cx="8304246" cy="4534677"/>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 name="Image 9">
            <a:extLst>
              <a:ext uri="{FF2B5EF4-FFF2-40B4-BE49-F238E27FC236}">
                <a16:creationId xmlns:a16="http://schemas.microsoft.com/office/drawing/2014/main" id="{3BA35838-1112-A963-3D88-F6886602D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11" name="Rectangle 10">
            <a:extLst>
              <a:ext uri="{FF2B5EF4-FFF2-40B4-BE49-F238E27FC236}">
                <a16:creationId xmlns:a16="http://schemas.microsoft.com/office/drawing/2014/main" id="{C69CE9AD-663F-B5C9-38A9-13014127941A}"/>
              </a:ext>
            </a:extLst>
          </p:cNvPr>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12" name="ZoneTexte 11">
            <a:extLst>
              <a:ext uri="{FF2B5EF4-FFF2-40B4-BE49-F238E27FC236}">
                <a16:creationId xmlns:a16="http://schemas.microsoft.com/office/drawing/2014/main" id="{BF23C914-967D-AA5D-9474-92CBB3765084}"/>
              </a:ext>
            </a:extLst>
          </p:cNvPr>
          <p:cNvSpPr txBox="1"/>
          <p:nvPr/>
        </p:nvSpPr>
        <p:spPr>
          <a:xfrm>
            <a:off x="3657599" y="1723093"/>
            <a:ext cx="5992239" cy="1107996"/>
          </a:xfrm>
          <a:prstGeom prst="rect">
            <a:avLst/>
          </a:prstGeom>
          <a:noFill/>
        </p:spPr>
        <p:txBody>
          <a:bodyPr wrap="square" rtlCol="0">
            <a:spAutoFit/>
          </a:bodyPr>
          <a:lstStyle/>
          <a:p>
            <a:r>
              <a:rPr lang="fr-BE" sz="2400" dirty="0">
                <a:solidFill>
                  <a:schemeClr val="bg1"/>
                </a:solidFill>
              </a:rPr>
              <a:t>Maureen Macoir</a:t>
            </a:r>
          </a:p>
          <a:p>
            <a:r>
              <a:rPr lang="fr-BE" sz="2400" b="1" dirty="0">
                <a:solidFill>
                  <a:schemeClr val="bg1"/>
                </a:solidFill>
              </a:rPr>
              <a:t>Cheffe de projets et communication</a:t>
            </a:r>
          </a:p>
          <a:p>
            <a:r>
              <a:rPr lang="fr-BE" dirty="0">
                <a:solidFill>
                  <a:schemeClr val="bg1"/>
                </a:solidFill>
              </a:rPr>
              <a:t>Access-i </a:t>
            </a:r>
            <a:r>
              <a:rPr lang="fr-BE" dirty="0" err="1">
                <a:solidFill>
                  <a:schemeClr val="bg1"/>
                </a:solidFill>
              </a:rPr>
              <a:t>asbl</a:t>
            </a:r>
            <a:endParaRPr lang="fr-BE" dirty="0">
              <a:solidFill>
                <a:schemeClr val="bg1"/>
              </a:solidFill>
            </a:endParaRPr>
          </a:p>
        </p:txBody>
      </p:sp>
      <p:sp>
        <p:nvSpPr>
          <p:cNvPr id="13" name="ZoneTexte 12">
            <a:extLst>
              <a:ext uri="{FF2B5EF4-FFF2-40B4-BE49-F238E27FC236}">
                <a16:creationId xmlns:a16="http://schemas.microsoft.com/office/drawing/2014/main" id="{D756A53D-737E-5C64-E89C-93B2087EDADA}"/>
              </a:ext>
            </a:extLst>
          </p:cNvPr>
          <p:cNvSpPr txBox="1"/>
          <p:nvPr/>
        </p:nvSpPr>
        <p:spPr>
          <a:xfrm>
            <a:off x="3509511" y="3790943"/>
            <a:ext cx="7070202" cy="1077218"/>
          </a:xfrm>
          <a:prstGeom prst="rect">
            <a:avLst/>
          </a:prstGeom>
          <a:noFill/>
          <a:ln w="19050">
            <a:solidFill>
              <a:srgbClr val="FFFFFF"/>
            </a:solidFill>
          </a:ln>
        </p:spPr>
        <p:txBody>
          <a:bodyPr wrap="square" rtlCol="0">
            <a:spAutoFit/>
          </a:bodyPr>
          <a:lstStyle/>
          <a:p>
            <a:pPr algn="ctr"/>
            <a:r>
              <a:rPr lang="fr-BE" sz="3200" dirty="0">
                <a:solidFill>
                  <a:schemeClr val="bg1"/>
                </a:solidFill>
              </a:rPr>
              <a:t>Mise en avant </a:t>
            </a:r>
          </a:p>
          <a:p>
            <a:pPr algn="ctr"/>
            <a:r>
              <a:rPr lang="fr-BE" sz="3200" dirty="0">
                <a:solidFill>
                  <a:schemeClr val="bg1"/>
                </a:solidFill>
              </a:rPr>
              <a:t>de produits touristiques accessibles</a:t>
            </a:r>
          </a:p>
        </p:txBody>
      </p:sp>
      <p:pic>
        <p:nvPicPr>
          <p:cNvPr id="4" name="Image 3" descr="Une image contenant texte, capture d’écran, Graphique, Police&#10;&#10;Description générée automatiquement">
            <a:extLst>
              <a:ext uri="{FF2B5EF4-FFF2-40B4-BE49-F238E27FC236}">
                <a16:creationId xmlns:a16="http://schemas.microsoft.com/office/drawing/2014/main" id="{167D19C5-8366-2808-8BF7-B448306BF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105" y="1550961"/>
            <a:ext cx="1242862" cy="1041860"/>
          </a:xfrm>
          <a:prstGeom prst="rect">
            <a:avLst/>
          </a:prstGeom>
        </p:spPr>
      </p:pic>
      <p:pic>
        <p:nvPicPr>
          <p:cNvPr id="2" name="Image 1">
            <a:extLst>
              <a:ext uri="{FF2B5EF4-FFF2-40B4-BE49-F238E27FC236}">
                <a16:creationId xmlns:a16="http://schemas.microsoft.com/office/drawing/2014/main" id="{678E3B1D-D62F-9766-7ADD-9F3942D0C5D8}"/>
              </a:ext>
            </a:extLst>
          </p:cNvPr>
          <p:cNvPicPr>
            <a:picLocks noChangeAspect="1"/>
          </p:cNvPicPr>
          <p:nvPr/>
        </p:nvPicPr>
        <p:blipFill>
          <a:blip r:embed="rId4"/>
          <a:srcRect l="-136" t="1" r="974" b="10023"/>
          <a:stretch/>
        </p:blipFill>
        <p:spPr>
          <a:xfrm>
            <a:off x="567127" y="489102"/>
            <a:ext cx="2942383" cy="3016874"/>
          </a:xfrm>
          <a:prstGeom prst="flowChartConnector">
            <a:avLst/>
          </a:prstGeom>
        </p:spPr>
      </p:pic>
    </p:spTree>
    <p:extLst>
      <p:ext uri="{BB962C8B-B14F-4D97-AF65-F5344CB8AC3E}">
        <p14:creationId xmlns:p14="http://schemas.microsoft.com/office/powerpoint/2010/main" val="61304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ne image contenant meubles, intérieur, plafond, sol&#10;&#10;Description générée automatiquement">
            <a:extLst>
              <a:ext uri="{FF2B5EF4-FFF2-40B4-BE49-F238E27FC236}">
                <a16:creationId xmlns:a16="http://schemas.microsoft.com/office/drawing/2014/main" id="{3E24A173-819C-DEB6-2D4F-C60B63F8D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375"/>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Une image contenant intérieur, mur, décoration d’intérieur, pièce&#10;&#10;Description générée automatiquement">
            <a:extLst>
              <a:ext uri="{FF2B5EF4-FFF2-40B4-BE49-F238E27FC236}">
                <a16:creationId xmlns:a16="http://schemas.microsoft.com/office/drawing/2014/main" id="{928F7285-7F92-1556-958B-3E76276D76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341" r="9332" b="-3"/>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e image contenant plein air, herbe, bâtiment, ciel&#10;&#10;Description générée automatiquement">
            <a:extLst>
              <a:ext uri="{FF2B5EF4-FFF2-40B4-BE49-F238E27FC236}">
                <a16:creationId xmlns:a16="http://schemas.microsoft.com/office/drawing/2014/main" id="{7FC2A6D4-867D-46B7-B2D5-38626B779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52" b="2"/>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e image contenant intérieur, mur, Comptoir, vaisselle&#10;&#10;Description générée automatiquement">
            <a:extLst>
              <a:ext uri="{FF2B5EF4-FFF2-40B4-BE49-F238E27FC236}">
                <a16:creationId xmlns:a16="http://schemas.microsoft.com/office/drawing/2014/main" id="{BB55A8EB-27A9-A5BD-279B-E5E6AE7D0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 b="2375"/>
          <a:stretch/>
        </p:blipFill>
        <p:spPr bwMode="auto">
          <a:xfrm>
            <a:off x="0" y="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Une image contenant mur, intérieur, meubles, décoration d’intérieur&#10;&#10;Description générée automatiquement">
            <a:extLst>
              <a:ext uri="{FF2B5EF4-FFF2-40B4-BE49-F238E27FC236}">
                <a16:creationId xmlns:a16="http://schemas.microsoft.com/office/drawing/2014/main" id="{35FF7EE4-0187-0D66-7D8C-FA572D177C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5107"/>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a Siroperie">
            <a:hlinkClick r:id="rId7"/>
            <a:extLst>
              <a:ext uri="{FF2B5EF4-FFF2-40B4-BE49-F238E27FC236}">
                <a16:creationId xmlns:a16="http://schemas.microsoft.com/office/drawing/2014/main" id="{22EC9C30-FDB5-0491-98CC-68BCBAEB7A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7802" y="2538414"/>
            <a:ext cx="1835529" cy="114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51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e image contenant nourriture, friandise, Snack, confiserie&#10;&#10;Description générée automatiquement">
            <a:extLst>
              <a:ext uri="{FF2B5EF4-FFF2-40B4-BE49-F238E27FC236}">
                <a16:creationId xmlns:a16="http://schemas.microsoft.com/office/drawing/2014/main" id="{9C4F016D-0416-2802-CC15-241E98CD1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267" r="21232"/>
          <a:stretch/>
        </p:blipFill>
        <p:spPr bwMode="auto">
          <a:xfrm>
            <a:off x="191084" y="171715"/>
            <a:ext cx="7812386" cy="37244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Une image contenant Snack, dessert, nourriture, intérieur&#10;&#10;Description générée automatiquement">
            <a:extLst>
              <a:ext uri="{FF2B5EF4-FFF2-40B4-BE49-F238E27FC236}">
                <a16:creationId xmlns:a16="http://schemas.microsoft.com/office/drawing/2014/main" id="{4859BDDA-128B-89D2-21FE-44B01DAA7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2" r="38046"/>
          <a:stretch/>
        </p:blipFill>
        <p:spPr bwMode="auto">
          <a:xfrm>
            <a:off x="8195999" y="169254"/>
            <a:ext cx="3826711" cy="2066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e image contenant intérieur, bol, Saladier, vaisselle&#10;&#10;Description générée automatiquement">
            <a:extLst>
              <a:ext uri="{FF2B5EF4-FFF2-40B4-BE49-F238E27FC236}">
                <a16:creationId xmlns:a16="http://schemas.microsoft.com/office/drawing/2014/main" id="{CC6DA5A2-E79F-5CCB-AC90-FE4053564F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8136" r="3" b="3"/>
          <a:stretch/>
        </p:blipFill>
        <p:spPr bwMode="auto">
          <a:xfrm>
            <a:off x="191087" y="4070780"/>
            <a:ext cx="3808694" cy="26240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Une image contenant intérieur, Vitrine, étagère, texte&#10;&#10;Description générée automatiquement">
            <a:extLst>
              <a:ext uri="{FF2B5EF4-FFF2-40B4-BE49-F238E27FC236}">
                <a16:creationId xmlns:a16="http://schemas.microsoft.com/office/drawing/2014/main" id="{FEBDC3B6-01E0-FB37-B73B-AE92E270AB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5" b="8928"/>
          <a:stretch/>
        </p:blipFill>
        <p:spPr bwMode="auto">
          <a:xfrm>
            <a:off x="4185626" y="4074509"/>
            <a:ext cx="3814183" cy="26051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e image contenant intérieur, plafond, mur, meubles&#10;&#10;Description générée automatiquement">
            <a:extLst>
              <a:ext uri="{FF2B5EF4-FFF2-40B4-BE49-F238E27FC236}">
                <a16:creationId xmlns:a16="http://schemas.microsoft.com/office/drawing/2014/main" id="{95C4EC97-E01A-CF44-46CB-369D77CBB4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8498" r="2" b="19299"/>
          <a:stretch/>
        </p:blipFill>
        <p:spPr bwMode="auto">
          <a:xfrm>
            <a:off x="8179442" y="2391883"/>
            <a:ext cx="3826711" cy="2072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Une image contenant intérieur, sol, scène, Rayonnage&#10;&#10;Description générée automatiquement">
            <a:extLst>
              <a:ext uri="{FF2B5EF4-FFF2-40B4-BE49-F238E27FC236}">
                <a16:creationId xmlns:a16="http://schemas.microsoft.com/office/drawing/2014/main" id="{7E9C2A75-AE77-8C3F-3436-A18AA0F5E7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r="2" b="27985"/>
          <a:stretch/>
        </p:blipFill>
        <p:spPr bwMode="auto">
          <a:xfrm>
            <a:off x="8193994" y="4620643"/>
            <a:ext cx="3826711" cy="20669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yril Chocolat">
            <a:hlinkClick r:id="rId8"/>
            <a:extLst>
              <a:ext uri="{FF2B5EF4-FFF2-40B4-BE49-F238E27FC236}">
                <a16:creationId xmlns:a16="http://schemas.microsoft.com/office/drawing/2014/main" id="{CB903052-5A1D-0BF5-5553-EECF1574A3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9343" y="3294204"/>
            <a:ext cx="1552807" cy="1560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8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76899C2B-6604-21BF-3F99-15C6CB55862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189"/>
          <a:stretch/>
        </p:blipFill>
        <p:spPr bwMode="auto">
          <a:xfrm>
            <a:off x="5026479" y="0"/>
            <a:ext cx="3267039" cy="3346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a:extLst>
              <a:ext uri="{FF2B5EF4-FFF2-40B4-BE49-F238E27FC236}">
                <a16:creationId xmlns:a16="http://schemas.microsoft.com/office/drawing/2014/main" id="{D36D421D-CDE0-6673-4485-C6B248FAA0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189"/>
          <a:stretch/>
        </p:blipFill>
        <p:spPr bwMode="auto">
          <a:xfrm>
            <a:off x="8390499" y="0"/>
            <a:ext cx="3267039" cy="3346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60" name="Picture 12">
            <a:extLst>
              <a:ext uri="{FF2B5EF4-FFF2-40B4-BE49-F238E27FC236}">
                <a16:creationId xmlns:a16="http://schemas.microsoft.com/office/drawing/2014/main" id="{C12319CF-9A73-D66C-4A83-F22FD4D00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47" y="0"/>
            <a:ext cx="4876451" cy="3259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a:extLst>
              <a:ext uri="{FF2B5EF4-FFF2-40B4-BE49-F238E27FC236}">
                <a16:creationId xmlns:a16="http://schemas.microsoft.com/office/drawing/2014/main" id="{0D9ACAD2-1911-DED4-1861-955CD4F1D49A}"/>
              </a:ext>
            </a:extLst>
          </p:cNvPr>
          <p:cNvPicPr>
            <a:picLocks noChangeAspect="1"/>
          </p:cNvPicPr>
          <p:nvPr/>
        </p:nvPicPr>
        <p:blipFill>
          <a:blip r:embed="rId5"/>
          <a:stretch>
            <a:fillRect/>
          </a:stretch>
        </p:blipFill>
        <p:spPr>
          <a:xfrm>
            <a:off x="85673" y="3346969"/>
            <a:ext cx="3255430" cy="3413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 8">
            <a:extLst>
              <a:ext uri="{FF2B5EF4-FFF2-40B4-BE49-F238E27FC236}">
                <a16:creationId xmlns:a16="http://schemas.microsoft.com/office/drawing/2014/main" id="{703D8974-977F-AEB8-7AED-1F69FEC06351}"/>
              </a:ext>
            </a:extLst>
          </p:cNvPr>
          <p:cNvPicPr>
            <a:picLocks noChangeAspect="1"/>
          </p:cNvPicPr>
          <p:nvPr/>
        </p:nvPicPr>
        <p:blipFill>
          <a:blip r:embed="rId6"/>
          <a:srcRect l="43739"/>
          <a:stretch/>
        </p:blipFill>
        <p:spPr>
          <a:xfrm>
            <a:off x="6747145" y="3431102"/>
            <a:ext cx="2735282" cy="3331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a:extLst>
              <a:ext uri="{FF2B5EF4-FFF2-40B4-BE49-F238E27FC236}">
                <a16:creationId xmlns:a16="http://schemas.microsoft.com/office/drawing/2014/main" id="{6D67F460-43D4-5B77-2F30-3B91FD2B436A}"/>
              </a:ext>
            </a:extLst>
          </p:cNvPr>
          <p:cNvPicPr>
            <a:picLocks noChangeAspect="1"/>
          </p:cNvPicPr>
          <p:nvPr/>
        </p:nvPicPr>
        <p:blipFill>
          <a:blip r:embed="rId7"/>
          <a:srcRect l="11994"/>
          <a:stretch/>
        </p:blipFill>
        <p:spPr>
          <a:xfrm>
            <a:off x="3435235" y="3413375"/>
            <a:ext cx="3267039" cy="3346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12">
            <a:extLst>
              <a:ext uri="{FF2B5EF4-FFF2-40B4-BE49-F238E27FC236}">
                <a16:creationId xmlns:a16="http://schemas.microsoft.com/office/drawing/2014/main" id="{45F03F8A-D107-66EE-030C-172EEDB31565}"/>
              </a:ext>
            </a:extLst>
          </p:cNvPr>
          <p:cNvPicPr>
            <a:picLocks noChangeAspect="1"/>
          </p:cNvPicPr>
          <p:nvPr/>
        </p:nvPicPr>
        <p:blipFill>
          <a:blip r:embed="rId8"/>
          <a:srcRect l="21693"/>
          <a:stretch/>
        </p:blipFill>
        <p:spPr>
          <a:xfrm>
            <a:off x="9527298" y="3595324"/>
            <a:ext cx="2629805" cy="3002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8" name="Picture 10" descr="Aucune description de photo disponible.">
            <a:hlinkClick r:id="rId9"/>
            <a:extLst>
              <a:ext uri="{FF2B5EF4-FFF2-40B4-BE49-F238E27FC236}">
                <a16:creationId xmlns:a16="http://schemas.microsoft.com/office/drawing/2014/main" id="{D377FD2B-0A68-DEDB-570A-43A54DDC151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52190" y="2764150"/>
            <a:ext cx="989910" cy="98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60B99AE-7891-5FE0-0479-CC5789C12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108" r="-2" b="18519"/>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4106" name="Picture 10" descr="Couple sur un sentier">
            <a:extLst>
              <a:ext uri="{FF2B5EF4-FFF2-40B4-BE49-F238E27FC236}">
                <a16:creationId xmlns:a16="http://schemas.microsoft.com/office/drawing/2014/main" id="{4FA13743-A9DB-92B7-8AB8-BBE41EDE7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 b="14435"/>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Homme qui pêche">
            <a:extLst>
              <a:ext uri="{FF2B5EF4-FFF2-40B4-BE49-F238E27FC236}">
                <a16:creationId xmlns:a16="http://schemas.microsoft.com/office/drawing/2014/main" id="{DC75F58F-305E-E707-9F26-4A5DDA5D8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29" r="2" b="9788"/>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Joggeurs sur un sentier">
            <a:extLst>
              <a:ext uri="{FF2B5EF4-FFF2-40B4-BE49-F238E27FC236}">
                <a16:creationId xmlns:a16="http://schemas.microsoft.com/office/drawing/2014/main" id="{A2653BED-B804-0F37-7C1B-0D68511C3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612" r="-2" b="12260"/>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pic>
        <p:nvPicPr>
          <p:cNvPr id="6" name="Picture 12" descr="Logo - Le Bois des Rêves">
            <a:hlinkClick r:id="rId6"/>
            <a:extLst>
              <a:ext uri="{FF2B5EF4-FFF2-40B4-BE49-F238E27FC236}">
                <a16:creationId xmlns:a16="http://schemas.microsoft.com/office/drawing/2014/main" id="{0B3CCFAB-A36F-337B-1A97-AD344F9CD6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2174033" cy="83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0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La plaine de jeux. S'y trouvent toboggans, balançoires, sable, etc.">
            <a:extLst>
              <a:ext uri="{FF2B5EF4-FFF2-40B4-BE49-F238E27FC236}">
                <a16:creationId xmlns:a16="http://schemas.microsoft.com/office/drawing/2014/main" id="{A750FA60-D833-2F31-A9FF-DE5A367F2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271" r="5906"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e image contenant plein air, plante, herbe, arbre&#10;&#10;Description générée automatiquement">
            <a:extLst>
              <a:ext uri="{FF2B5EF4-FFF2-40B4-BE49-F238E27FC236}">
                <a16:creationId xmlns:a16="http://schemas.microsoft.com/office/drawing/2014/main" id="{38079A48-02A1-6C00-C977-092051622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62" r="17895" b="1"/>
          <a:stretch/>
        </p:blipFill>
        <p:spPr bwMode="auto">
          <a:xfrm>
            <a:off x="8188032" y="10"/>
            <a:ext cx="4003968" cy="2228747"/>
          </a:xfrm>
          <a:prstGeom prst="rect">
            <a:avLst/>
          </a:prstGeom>
          <a:solidFill>
            <a:srgbClr val="FFFFFF">
              <a:shade val="85000"/>
            </a:srgbClr>
          </a:solidFill>
        </p:spPr>
      </p:pic>
      <p:pic>
        <p:nvPicPr>
          <p:cNvPr id="3074" name="Picture 2" descr="Une image contenant plein air, herbe, ciel, arbre&#10;&#10;Description générée automatiquement">
            <a:extLst>
              <a:ext uri="{FF2B5EF4-FFF2-40B4-BE49-F238E27FC236}">
                <a16:creationId xmlns:a16="http://schemas.microsoft.com/office/drawing/2014/main" id="{23B190A8-ADA9-9015-E5D2-B40C1C958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65" r="5344"/>
          <a:stretch/>
        </p:blipFill>
        <p:spPr bwMode="auto">
          <a:xfrm>
            <a:off x="8188029" y="2400472"/>
            <a:ext cx="4003969" cy="2057046"/>
          </a:xfrm>
          <a:prstGeom prst="rect">
            <a:avLst/>
          </a:prstGeom>
          <a:solidFill>
            <a:srgbClr val="FFFFFF">
              <a:shade val="85000"/>
            </a:srgbClr>
          </a:solidFill>
        </p:spPr>
      </p:pic>
      <p:pic>
        <p:nvPicPr>
          <p:cNvPr id="3078" name="Picture 6" descr="Une image contenant plein air, herbe, sol, arbre&#10;&#10;Description générée automatiquement">
            <a:extLst>
              <a:ext uri="{FF2B5EF4-FFF2-40B4-BE49-F238E27FC236}">
                <a16:creationId xmlns:a16="http://schemas.microsoft.com/office/drawing/2014/main" id="{D372050D-36C4-2D32-D56B-70FBC03A29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1300" r="7858"/>
          <a:stretch/>
        </p:blipFill>
        <p:spPr bwMode="auto">
          <a:xfrm>
            <a:off x="8188029" y="4629229"/>
            <a:ext cx="4003969" cy="2228771"/>
          </a:xfrm>
          <a:prstGeom prst="rect">
            <a:avLst/>
          </a:prstGeom>
          <a:solidFill>
            <a:srgbClr val="FFFFFF">
              <a:shade val="85000"/>
            </a:srgbClr>
          </a:solidFill>
        </p:spPr>
      </p:pic>
      <p:pic>
        <p:nvPicPr>
          <p:cNvPr id="6" name="Picture 12" descr="Logo - Le Bois des Rêves">
            <a:hlinkClick r:id="rId6"/>
            <a:extLst>
              <a:ext uri="{FF2B5EF4-FFF2-40B4-BE49-F238E27FC236}">
                <a16:creationId xmlns:a16="http://schemas.microsoft.com/office/drawing/2014/main" id="{34046D2F-2B34-25D9-5A29-CA828CDFF1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77" y="74645"/>
            <a:ext cx="2156313" cy="83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44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ières et planches appéritive de la brasserie">
            <a:extLst>
              <a:ext uri="{FF2B5EF4-FFF2-40B4-BE49-F238E27FC236}">
                <a16:creationId xmlns:a16="http://schemas.microsoft.com/office/drawing/2014/main" id="{190821BA-A6F3-8D3E-7358-C4127E42D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22" r="-3" b="-3"/>
          <a:stretch/>
        </p:blipFill>
        <p:spPr bwMode="auto">
          <a:xfrm>
            <a:off x="328742" y="3983365"/>
            <a:ext cx="4700458" cy="276036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8ACB3FD6-A381-72B4-356C-C9D4874DD35B}"/>
              </a:ext>
            </a:extLst>
          </p:cNvPr>
          <p:cNvPicPr>
            <a:picLocks noChangeAspect="1"/>
          </p:cNvPicPr>
          <p:nvPr/>
        </p:nvPicPr>
        <p:blipFill>
          <a:blip r:embed="rId3"/>
          <a:srcRect l="13254" r="11992"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124" name="Picture 4" descr="Bar de la brasserie">
            <a:extLst>
              <a:ext uri="{FF2B5EF4-FFF2-40B4-BE49-F238E27FC236}">
                <a16:creationId xmlns:a16="http://schemas.microsoft.com/office/drawing/2014/main" id="{26279664-DFC1-4388-98DC-F93F63690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013" r="4" b="4"/>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rasserie du domaine">
            <a:extLst>
              <a:ext uri="{FF2B5EF4-FFF2-40B4-BE49-F238E27FC236}">
                <a16:creationId xmlns:a16="http://schemas.microsoft.com/office/drawing/2014/main" id="{29DC3765-9D2E-4475-9B64-40FEB9CC59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85" b="14573"/>
          <a:stretch/>
        </p:blipFill>
        <p:spPr bwMode="auto">
          <a:xfrm>
            <a:off x="5125347" y="3232854"/>
            <a:ext cx="6142087" cy="34292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Logo - Le Bois des Rêves">
            <a:hlinkClick r:id="rId6"/>
            <a:extLst>
              <a:ext uri="{FF2B5EF4-FFF2-40B4-BE49-F238E27FC236}">
                <a16:creationId xmlns:a16="http://schemas.microsoft.com/office/drawing/2014/main" id="{22CFA748-07CB-0D4C-55D6-51E0215BAA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1438" y="114271"/>
            <a:ext cx="2156313" cy="83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48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1AB8C7-5149-BB0B-C5DD-474D7D07E6D6}"/>
              </a:ext>
            </a:extLst>
          </p:cNvPr>
          <p:cNvSpPr/>
          <p:nvPr/>
        </p:nvSpPr>
        <p:spPr>
          <a:xfrm>
            <a:off x="2892489" y="1384623"/>
            <a:ext cx="8304246" cy="4534677"/>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 name="Image 9">
            <a:extLst>
              <a:ext uri="{FF2B5EF4-FFF2-40B4-BE49-F238E27FC236}">
                <a16:creationId xmlns:a16="http://schemas.microsoft.com/office/drawing/2014/main" id="{3BA35838-1112-A963-3D88-F6886602D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11" name="Rectangle 10">
            <a:extLst>
              <a:ext uri="{FF2B5EF4-FFF2-40B4-BE49-F238E27FC236}">
                <a16:creationId xmlns:a16="http://schemas.microsoft.com/office/drawing/2014/main" id="{C69CE9AD-663F-B5C9-38A9-13014127941A}"/>
              </a:ext>
            </a:extLst>
          </p:cNvPr>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12" name="ZoneTexte 11">
            <a:extLst>
              <a:ext uri="{FF2B5EF4-FFF2-40B4-BE49-F238E27FC236}">
                <a16:creationId xmlns:a16="http://schemas.microsoft.com/office/drawing/2014/main" id="{BF23C914-967D-AA5D-9474-92CBB3765084}"/>
              </a:ext>
            </a:extLst>
          </p:cNvPr>
          <p:cNvSpPr txBox="1"/>
          <p:nvPr/>
        </p:nvSpPr>
        <p:spPr>
          <a:xfrm>
            <a:off x="3657599" y="1723093"/>
            <a:ext cx="5992239" cy="1107996"/>
          </a:xfrm>
          <a:prstGeom prst="rect">
            <a:avLst/>
          </a:prstGeom>
          <a:noFill/>
        </p:spPr>
        <p:txBody>
          <a:bodyPr wrap="square" rtlCol="0">
            <a:spAutoFit/>
          </a:bodyPr>
          <a:lstStyle/>
          <a:p>
            <a:r>
              <a:rPr lang="fr-BE" sz="2400" dirty="0">
                <a:solidFill>
                  <a:schemeClr val="bg1"/>
                </a:solidFill>
              </a:rPr>
              <a:t>David Spriet</a:t>
            </a:r>
          </a:p>
          <a:p>
            <a:r>
              <a:rPr lang="fr-BE" sz="2400" b="1" dirty="0">
                <a:solidFill>
                  <a:schemeClr val="bg1"/>
                </a:solidFill>
              </a:rPr>
              <a:t>Directeur </a:t>
            </a:r>
            <a:r>
              <a:rPr lang="fr-BE" sz="2400" b="1" dirty="0" err="1">
                <a:solidFill>
                  <a:schemeClr val="bg1"/>
                </a:solidFill>
              </a:rPr>
              <a:t>Hotel</a:t>
            </a:r>
            <a:r>
              <a:rPr lang="fr-BE" sz="2400" b="1" dirty="0">
                <a:solidFill>
                  <a:schemeClr val="bg1"/>
                </a:solidFill>
              </a:rPr>
              <a:t> et </a:t>
            </a:r>
            <a:r>
              <a:rPr lang="fr-BE" sz="2400" b="1" dirty="0" err="1">
                <a:solidFill>
                  <a:schemeClr val="bg1"/>
                </a:solidFill>
              </a:rPr>
              <a:t>Aparthotel</a:t>
            </a:r>
            <a:r>
              <a:rPr lang="fr-BE" sz="2400" b="1" dirty="0">
                <a:solidFill>
                  <a:schemeClr val="bg1"/>
                </a:solidFill>
              </a:rPr>
              <a:t> ALIZÉ</a:t>
            </a:r>
          </a:p>
          <a:p>
            <a:r>
              <a:rPr lang="fr-BE" dirty="0" err="1">
                <a:solidFill>
                  <a:schemeClr val="bg1"/>
                </a:solidFill>
              </a:rPr>
              <a:t>We</a:t>
            </a:r>
            <a:r>
              <a:rPr lang="fr-BE" dirty="0">
                <a:solidFill>
                  <a:schemeClr val="bg1"/>
                </a:solidFill>
              </a:rPr>
              <a:t> Care Hotels</a:t>
            </a:r>
          </a:p>
        </p:txBody>
      </p:sp>
      <p:sp>
        <p:nvSpPr>
          <p:cNvPr id="13" name="ZoneTexte 12">
            <a:extLst>
              <a:ext uri="{FF2B5EF4-FFF2-40B4-BE49-F238E27FC236}">
                <a16:creationId xmlns:a16="http://schemas.microsoft.com/office/drawing/2014/main" id="{D756A53D-737E-5C64-E89C-93B2087EDADA}"/>
              </a:ext>
            </a:extLst>
          </p:cNvPr>
          <p:cNvSpPr txBox="1"/>
          <p:nvPr/>
        </p:nvSpPr>
        <p:spPr>
          <a:xfrm>
            <a:off x="3509511" y="3790943"/>
            <a:ext cx="7070202" cy="1077218"/>
          </a:xfrm>
          <a:prstGeom prst="rect">
            <a:avLst/>
          </a:prstGeom>
          <a:noFill/>
          <a:ln w="19050">
            <a:solidFill>
              <a:srgbClr val="FFFFFF"/>
            </a:solidFill>
          </a:ln>
        </p:spPr>
        <p:txBody>
          <a:bodyPr wrap="square" rtlCol="0">
            <a:spAutoFit/>
          </a:bodyPr>
          <a:lstStyle/>
          <a:p>
            <a:pPr algn="ctr"/>
            <a:r>
              <a:rPr lang="fr-BE" sz="3200" dirty="0">
                <a:solidFill>
                  <a:schemeClr val="bg1"/>
                </a:solidFill>
              </a:rPr>
              <a:t>Porteur de projets </a:t>
            </a:r>
          </a:p>
          <a:p>
            <a:pPr algn="ctr"/>
            <a:r>
              <a:rPr lang="fr-BE" sz="3200" dirty="0">
                <a:solidFill>
                  <a:schemeClr val="bg1"/>
                </a:solidFill>
              </a:rPr>
              <a:t>du Plan wallon d’investissement</a:t>
            </a:r>
          </a:p>
        </p:txBody>
      </p:sp>
      <p:pic>
        <p:nvPicPr>
          <p:cNvPr id="3" name="Image 2" descr="Une image contenant personne, Visage humain, plein air, ciel&#10;&#10;Description générée automatiquement">
            <a:extLst>
              <a:ext uri="{FF2B5EF4-FFF2-40B4-BE49-F238E27FC236}">
                <a16:creationId xmlns:a16="http://schemas.microsoft.com/office/drawing/2014/main" id="{368C0BB3-3DB5-F05F-EDC5-987FAA040ADE}"/>
              </a:ext>
            </a:extLst>
          </p:cNvPr>
          <p:cNvPicPr>
            <a:picLocks noChangeAspect="1"/>
          </p:cNvPicPr>
          <p:nvPr/>
        </p:nvPicPr>
        <p:blipFill>
          <a:blip r:embed="rId3" cstate="print">
            <a:extLst>
              <a:ext uri="{28A0092B-C50C-407E-A947-70E740481C1C}">
                <a14:useLocalDpi xmlns:a14="http://schemas.microsoft.com/office/drawing/2010/main" val="0"/>
              </a:ext>
            </a:extLst>
          </a:blip>
          <a:srcRect l="-975" t="3659" r="975" b="16596"/>
          <a:stretch/>
        </p:blipFill>
        <p:spPr>
          <a:xfrm>
            <a:off x="554505" y="549510"/>
            <a:ext cx="2955005" cy="3089871"/>
          </a:xfrm>
          <a:prstGeom prst="flowChartConnector">
            <a:avLst/>
          </a:prstGeom>
        </p:spPr>
      </p:pic>
      <p:pic>
        <p:nvPicPr>
          <p:cNvPr id="5" name="Image 4" descr="Une image contenant texte, Police, Graphique, logo&#10;&#10;Description générée automatiquement">
            <a:extLst>
              <a:ext uri="{FF2B5EF4-FFF2-40B4-BE49-F238E27FC236}">
                <a16:creationId xmlns:a16="http://schemas.microsoft.com/office/drawing/2014/main" id="{4A14C3CB-A700-AD65-DFEE-FC17F1D8A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8058" y="1458307"/>
            <a:ext cx="2178677" cy="818784"/>
          </a:xfrm>
          <a:prstGeom prst="rect">
            <a:avLst/>
          </a:prstGeom>
        </p:spPr>
      </p:pic>
    </p:spTree>
    <p:extLst>
      <p:ext uri="{BB962C8B-B14F-4D97-AF65-F5344CB8AC3E}">
        <p14:creationId xmlns:p14="http://schemas.microsoft.com/office/powerpoint/2010/main" val="134869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BCAFB9D5-7080-E843-D3E7-9833CD318E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14" y="2902065"/>
            <a:ext cx="2885875" cy="38597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EC3D6A6-046C-73CC-0793-AC5CE9C366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270" y="2902064"/>
            <a:ext cx="2874260" cy="385974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E548791D-12EA-7D59-2109-0BEDAB48D0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5467" y="2889601"/>
            <a:ext cx="2874260" cy="385017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0A822C1E-7C96-D5A1-2A76-425864660B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1596" y="2877138"/>
            <a:ext cx="2852013" cy="384421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1527C520-AF15-BA21-B466-93732F00981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677" b="26228"/>
          <a:stretch/>
        </p:blipFill>
        <p:spPr bwMode="auto">
          <a:xfrm>
            <a:off x="8904158" y="144099"/>
            <a:ext cx="3159451" cy="2608623"/>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a:extLst>
              <a:ext uri="{FF2B5EF4-FFF2-40B4-BE49-F238E27FC236}">
                <a16:creationId xmlns:a16="http://schemas.microsoft.com/office/drawing/2014/main" id="{8DCFF40A-88A3-DC6C-F066-4ECAEFCDB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4902" y="128128"/>
            <a:ext cx="4821385" cy="26405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1247037-2395-A9C1-4E20-BF819BB81F10}"/>
              </a:ext>
            </a:extLst>
          </p:cNvPr>
          <p:cNvSpPr/>
          <p:nvPr/>
        </p:nvSpPr>
        <p:spPr>
          <a:xfrm>
            <a:off x="126914" y="502012"/>
            <a:ext cx="3680118" cy="1595336"/>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descr="Une image contenant texte, Police, Graphique, logo&#10;&#10;Description générée automatiquement">
            <a:extLst>
              <a:ext uri="{FF2B5EF4-FFF2-40B4-BE49-F238E27FC236}">
                <a16:creationId xmlns:a16="http://schemas.microsoft.com/office/drawing/2014/main" id="{7620EBCC-0FEF-E4E6-F850-B01E58939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057" y="670218"/>
            <a:ext cx="3349832" cy="1258924"/>
          </a:xfrm>
          <a:prstGeom prst="rect">
            <a:avLst/>
          </a:prstGeom>
        </p:spPr>
      </p:pic>
    </p:spTree>
    <p:extLst>
      <p:ext uri="{BB962C8B-B14F-4D97-AF65-F5344CB8AC3E}">
        <p14:creationId xmlns:p14="http://schemas.microsoft.com/office/powerpoint/2010/main" val="81179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AF6DDE2-4CFE-0923-6BC2-5DB657D58B35}"/>
              </a:ext>
            </a:extLst>
          </p:cNvPr>
          <p:cNvSpPr/>
          <p:nvPr/>
        </p:nvSpPr>
        <p:spPr>
          <a:xfrm>
            <a:off x="123363" y="769082"/>
            <a:ext cx="3403109" cy="1823778"/>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descr="Une image contenant habits, personne, Visage humain, mur&#10;&#10;Description générée automatiquement">
            <a:extLst>
              <a:ext uri="{FF2B5EF4-FFF2-40B4-BE49-F238E27FC236}">
                <a16:creationId xmlns:a16="http://schemas.microsoft.com/office/drawing/2014/main" id="{FE6AFE34-3C2D-6752-149B-8F60135025C6}"/>
              </a:ext>
            </a:extLst>
          </p:cNvPr>
          <p:cNvPicPr>
            <a:picLocks noChangeAspect="1"/>
          </p:cNvPicPr>
          <p:nvPr/>
        </p:nvPicPr>
        <p:blipFill>
          <a:blip r:embed="rId2" cstate="print">
            <a:extLst>
              <a:ext uri="{28A0092B-C50C-407E-A947-70E740481C1C}">
                <a14:useLocalDpi xmlns:a14="http://schemas.microsoft.com/office/drawing/2010/main" val="0"/>
              </a:ext>
            </a:extLst>
          </a:blip>
          <a:srcRect t="9980" r="-2" b="34353"/>
          <a:stretch/>
        </p:blipFill>
        <p:spPr>
          <a:xfrm>
            <a:off x="5502187" y="395168"/>
            <a:ext cx="3257370" cy="2726668"/>
          </a:xfrm>
          <a:prstGeom prst="rect">
            <a:avLst/>
          </a:prstGeom>
        </p:spPr>
      </p:pic>
      <p:pic>
        <p:nvPicPr>
          <p:cNvPr id="7" name="Image 6" descr="Une image contenant mur, intérieur, pièce, Appareil sanitaire&#10;&#10;Description générée automatiquement">
            <a:extLst>
              <a:ext uri="{FF2B5EF4-FFF2-40B4-BE49-F238E27FC236}">
                <a16:creationId xmlns:a16="http://schemas.microsoft.com/office/drawing/2014/main" id="{79357E7E-96F6-2B37-58BF-C15263C0ACAD}"/>
              </a:ext>
            </a:extLst>
          </p:cNvPr>
          <p:cNvPicPr>
            <a:picLocks noChangeAspect="1"/>
          </p:cNvPicPr>
          <p:nvPr/>
        </p:nvPicPr>
        <p:blipFill>
          <a:blip r:embed="rId3" cstate="print">
            <a:extLst>
              <a:ext uri="{28A0092B-C50C-407E-A947-70E740481C1C}">
                <a14:useLocalDpi xmlns:a14="http://schemas.microsoft.com/office/drawing/2010/main" val="0"/>
              </a:ext>
            </a:extLst>
          </a:blip>
          <a:srcRect l="2261" r="8140" b="-1"/>
          <a:stretch/>
        </p:blipFill>
        <p:spPr>
          <a:xfrm>
            <a:off x="8815187" y="413584"/>
            <a:ext cx="3257370" cy="2726668"/>
          </a:xfrm>
          <a:prstGeom prst="rect">
            <a:avLst/>
          </a:prstGeom>
        </p:spPr>
      </p:pic>
      <p:sp>
        <p:nvSpPr>
          <p:cNvPr id="12" name="AutoShape 2" descr="Logo We Care Hotels">
            <a:extLst>
              <a:ext uri="{FF2B5EF4-FFF2-40B4-BE49-F238E27FC236}">
                <a16:creationId xmlns:a16="http://schemas.microsoft.com/office/drawing/2014/main" id="{2C6103FE-B1DA-613F-7EEF-D564D2DA32CB}"/>
              </a:ext>
            </a:extLst>
          </p:cNvPr>
          <p:cNvSpPr>
            <a:spLocks noChangeAspect="1" noChangeArrowheads="1"/>
          </p:cNvSpPr>
          <p:nvPr/>
        </p:nvSpPr>
        <p:spPr bwMode="auto">
          <a:xfrm>
            <a:off x="5943600" y="3330448"/>
            <a:ext cx="304800" cy="250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5" name="Graphique 14">
            <a:extLst>
              <a:ext uri="{FF2B5EF4-FFF2-40B4-BE49-F238E27FC236}">
                <a16:creationId xmlns:a16="http://schemas.microsoft.com/office/drawing/2014/main" id="{CF06F5A5-FF5A-9EE1-CF8E-63A4F01B2C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443" y="1700103"/>
            <a:ext cx="2413262" cy="902007"/>
          </a:xfrm>
          <a:prstGeom prst="rect">
            <a:avLst/>
          </a:prstGeom>
        </p:spPr>
      </p:pic>
      <p:pic>
        <p:nvPicPr>
          <p:cNvPr id="17" name="Graphique 16">
            <a:extLst>
              <a:ext uri="{FF2B5EF4-FFF2-40B4-BE49-F238E27FC236}">
                <a16:creationId xmlns:a16="http://schemas.microsoft.com/office/drawing/2014/main" id="{387682F8-5424-8235-94D5-EDC3801548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475" y="798097"/>
            <a:ext cx="3331094" cy="902006"/>
          </a:xfrm>
          <a:prstGeom prst="rect">
            <a:avLst/>
          </a:prstGeom>
        </p:spPr>
      </p:pic>
      <p:pic>
        <p:nvPicPr>
          <p:cNvPr id="19" name="Image 18" descr="Une image contenant texte, toilettes, bâtiment, signe&#10;&#10;Description générée automatiquement">
            <a:extLst>
              <a:ext uri="{FF2B5EF4-FFF2-40B4-BE49-F238E27FC236}">
                <a16:creationId xmlns:a16="http://schemas.microsoft.com/office/drawing/2014/main" id="{C5E27595-2CC0-1C85-EDB1-A500156CED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0255" y="393483"/>
            <a:ext cx="1816302" cy="2730038"/>
          </a:xfrm>
          <a:prstGeom prst="rect">
            <a:avLst/>
          </a:prstGeom>
        </p:spPr>
      </p:pic>
      <p:pic>
        <p:nvPicPr>
          <p:cNvPr id="21" name="Image 20" descr="Une image contenant intérieur, mur, sol, plafond&#10;&#10;Description générée automatiquement">
            <a:extLst>
              <a:ext uri="{FF2B5EF4-FFF2-40B4-BE49-F238E27FC236}">
                <a16:creationId xmlns:a16="http://schemas.microsoft.com/office/drawing/2014/main" id="{FD329E5F-82E1-EAAE-AE09-F8826CD93A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2569" y="3513367"/>
            <a:ext cx="4279232" cy="3209425"/>
          </a:xfrm>
          <a:prstGeom prst="rect">
            <a:avLst/>
          </a:prstGeom>
        </p:spPr>
      </p:pic>
      <p:pic>
        <p:nvPicPr>
          <p:cNvPr id="4" name="Image 3">
            <a:extLst>
              <a:ext uri="{FF2B5EF4-FFF2-40B4-BE49-F238E27FC236}">
                <a16:creationId xmlns:a16="http://schemas.microsoft.com/office/drawing/2014/main" id="{3E4966D1-24F6-24FA-1338-8F173122D6BF}"/>
              </a:ext>
            </a:extLst>
          </p:cNvPr>
          <p:cNvPicPr>
            <a:picLocks noChangeAspect="1"/>
          </p:cNvPicPr>
          <p:nvPr/>
        </p:nvPicPr>
        <p:blipFill>
          <a:blip r:embed="rId10"/>
          <a:stretch>
            <a:fillRect/>
          </a:stretch>
        </p:blipFill>
        <p:spPr>
          <a:xfrm>
            <a:off x="123363" y="3513369"/>
            <a:ext cx="3119525" cy="3209425"/>
          </a:xfrm>
          <a:prstGeom prst="rect">
            <a:avLst/>
          </a:prstGeom>
        </p:spPr>
      </p:pic>
      <p:pic>
        <p:nvPicPr>
          <p:cNvPr id="6" name="Image 5">
            <a:extLst>
              <a:ext uri="{FF2B5EF4-FFF2-40B4-BE49-F238E27FC236}">
                <a16:creationId xmlns:a16="http://schemas.microsoft.com/office/drawing/2014/main" id="{AAE80782-E63A-F05E-D3DA-C1CDF6F9EBA9}"/>
              </a:ext>
            </a:extLst>
          </p:cNvPr>
          <p:cNvPicPr>
            <a:picLocks noChangeAspect="1"/>
          </p:cNvPicPr>
          <p:nvPr/>
        </p:nvPicPr>
        <p:blipFill>
          <a:blip r:embed="rId11"/>
          <a:stretch>
            <a:fillRect/>
          </a:stretch>
        </p:blipFill>
        <p:spPr>
          <a:xfrm>
            <a:off x="7841482" y="3513368"/>
            <a:ext cx="4231075" cy="3209425"/>
          </a:xfrm>
          <a:prstGeom prst="rect">
            <a:avLst/>
          </a:prstGeom>
        </p:spPr>
      </p:pic>
    </p:spTree>
    <p:extLst>
      <p:ext uri="{BB962C8B-B14F-4D97-AF65-F5344CB8AC3E}">
        <p14:creationId xmlns:p14="http://schemas.microsoft.com/office/powerpoint/2010/main" val="20372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habits, personne, chaussures&#10;&#10;Description générée automatiquement">
            <a:extLst>
              <a:ext uri="{FF2B5EF4-FFF2-40B4-BE49-F238E27FC236}">
                <a16:creationId xmlns:a16="http://schemas.microsoft.com/office/drawing/2014/main" id="{4CD9F115-209D-5B7B-C32D-4B37D1831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69755" cy="6901737"/>
          </a:xfrm>
          <a:prstGeom prst="rect">
            <a:avLst/>
          </a:prstGeom>
        </p:spPr>
      </p:pic>
      <p:sp>
        <p:nvSpPr>
          <p:cNvPr id="6" name="Rectangle 5">
            <a:extLst>
              <a:ext uri="{FF2B5EF4-FFF2-40B4-BE49-F238E27FC236}">
                <a16:creationId xmlns:a16="http://schemas.microsoft.com/office/drawing/2014/main" id="{7CFDBAC2-6301-36F8-B545-4BC851FC76C4}"/>
              </a:ext>
            </a:extLst>
          </p:cNvPr>
          <p:cNvSpPr/>
          <p:nvPr/>
        </p:nvSpPr>
        <p:spPr>
          <a:xfrm>
            <a:off x="3004457" y="4226767"/>
            <a:ext cx="8210939" cy="536558"/>
          </a:xfrm>
          <a:prstGeom prst="rect">
            <a:avLst/>
          </a:prstGeom>
          <a:solidFill>
            <a:srgbClr val="D9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600" b="1" dirty="0">
                <a:latin typeface="Galano Classic ExtraBold" panose="00000900000000000000" pitchFamily="50" charset="0"/>
              </a:rPr>
              <a:t>SENSIBILISATION : mises en situation</a:t>
            </a:r>
          </a:p>
        </p:txBody>
      </p:sp>
    </p:spTree>
    <p:extLst>
      <p:ext uri="{BB962C8B-B14F-4D97-AF65-F5344CB8AC3E}">
        <p14:creationId xmlns:p14="http://schemas.microsoft.com/office/powerpoint/2010/main" val="124743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1AB8C7-5149-BB0B-C5DD-474D7D07E6D6}"/>
              </a:ext>
            </a:extLst>
          </p:cNvPr>
          <p:cNvSpPr/>
          <p:nvPr/>
        </p:nvSpPr>
        <p:spPr>
          <a:xfrm>
            <a:off x="2892489" y="1384623"/>
            <a:ext cx="8304246" cy="4534677"/>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 name="Image 9">
            <a:extLst>
              <a:ext uri="{FF2B5EF4-FFF2-40B4-BE49-F238E27FC236}">
                <a16:creationId xmlns:a16="http://schemas.microsoft.com/office/drawing/2014/main" id="{3BA35838-1112-A963-3D88-F6886602D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11" name="Rectangle 10">
            <a:extLst>
              <a:ext uri="{FF2B5EF4-FFF2-40B4-BE49-F238E27FC236}">
                <a16:creationId xmlns:a16="http://schemas.microsoft.com/office/drawing/2014/main" id="{C69CE9AD-663F-B5C9-38A9-13014127941A}"/>
              </a:ext>
            </a:extLst>
          </p:cNvPr>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12" name="ZoneTexte 11">
            <a:extLst>
              <a:ext uri="{FF2B5EF4-FFF2-40B4-BE49-F238E27FC236}">
                <a16:creationId xmlns:a16="http://schemas.microsoft.com/office/drawing/2014/main" id="{BF23C914-967D-AA5D-9474-92CBB3765084}"/>
              </a:ext>
            </a:extLst>
          </p:cNvPr>
          <p:cNvSpPr txBox="1"/>
          <p:nvPr/>
        </p:nvSpPr>
        <p:spPr>
          <a:xfrm>
            <a:off x="3657599" y="1723093"/>
            <a:ext cx="5992239" cy="1477328"/>
          </a:xfrm>
          <a:prstGeom prst="rect">
            <a:avLst/>
          </a:prstGeom>
          <a:noFill/>
        </p:spPr>
        <p:txBody>
          <a:bodyPr wrap="square" rtlCol="0">
            <a:spAutoFit/>
          </a:bodyPr>
          <a:lstStyle/>
          <a:p>
            <a:r>
              <a:rPr lang="fr-BE" sz="2400" dirty="0">
                <a:solidFill>
                  <a:schemeClr val="bg1"/>
                </a:solidFill>
              </a:rPr>
              <a:t>Stéphanie Villance</a:t>
            </a:r>
          </a:p>
          <a:p>
            <a:r>
              <a:rPr lang="fr-BE" sz="2400" b="1" dirty="0">
                <a:solidFill>
                  <a:schemeClr val="bg1"/>
                </a:solidFill>
              </a:rPr>
              <a:t>Animatrice régionale du tourisme durable</a:t>
            </a:r>
          </a:p>
          <a:p>
            <a:r>
              <a:rPr lang="fr-BE" sz="2400" b="1" dirty="0">
                <a:solidFill>
                  <a:schemeClr val="bg1"/>
                </a:solidFill>
              </a:rPr>
              <a:t>Chargée de mission « vélotourisme »</a:t>
            </a:r>
          </a:p>
          <a:p>
            <a:r>
              <a:rPr lang="fr-BE" dirty="0">
                <a:solidFill>
                  <a:schemeClr val="bg1"/>
                </a:solidFill>
              </a:rPr>
              <a:t>Commissariat général au Tourisme</a:t>
            </a:r>
          </a:p>
        </p:txBody>
      </p:sp>
      <p:sp>
        <p:nvSpPr>
          <p:cNvPr id="13" name="ZoneTexte 12">
            <a:extLst>
              <a:ext uri="{FF2B5EF4-FFF2-40B4-BE49-F238E27FC236}">
                <a16:creationId xmlns:a16="http://schemas.microsoft.com/office/drawing/2014/main" id="{D756A53D-737E-5C64-E89C-93B2087EDADA}"/>
              </a:ext>
            </a:extLst>
          </p:cNvPr>
          <p:cNvSpPr txBox="1"/>
          <p:nvPr/>
        </p:nvSpPr>
        <p:spPr>
          <a:xfrm>
            <a:off x="3509511" y="4087315"/>
            <a:ext cx="7070202" cy="584775"/>
          </a:xfrm>
          <a:prstGeom prst="rect">
            <a:avLst/>
          </a:prstGeom>
          <a:noFill/>
          <a:ln w="19050">
            <a:solidFill>
              <a:srgbClr val="FFFFFF"/>
            </a:solidFill>
          </a:ln>
        </p:spPr>
        <p:txBody>
          <a:bodyPr wrap="square" rtlCol="0">
            <a:spAutoFit/>
          </a:bodyPr>
          <a:lstStyle/>
          <a:p>
            <a:pPr algn="ctr"/>
            <a:r>
              <a:rPr lang="fr-BE" sz="3200" dirty="0">
                <a:solidFill>
                  <a:schemeClr val="bg1"/>
                </a:solidFill>
              </a:rPr>
              <a:t>Circuits vélo certifiés Access-i </a:t>
            </a:r>
          </a:p>
        </p:txBody>
      </p:sp>
      <p:pic>
        <p:nvPicPr>
          <p:cNvPr id="2" name="Image 1" descr="Une image contenant Visage humain, personne, sourire, habits&#10;&#10;Description générée automatiquement">
            <a:extLst>
              <a:ext uri="{FF2B5EF4-FFF2-40B4-BE49-F238E27FC236}">
                <a16:creationId xmlns:a16="http://schemas.microsoft.com/office/drawing/2014/main" id="{F786ECD7-4538-E2AE-80BA-6B4DD9FADF60}"/>
              </a:ext>
            </a:extLst>
          </p:cNvPr>
          <p:cNvPicPr>
            <a:picLocks noChangeAspect="1"/>
          </p:cNvPicPr>
          <p:nvPr/>
        </p:nvPicPr>
        <p:blipFill>
          <a:blip r:embed="rId3" cstate="print">
            <a:extLst>
              <a:ext uri="{28A0092B-C50C-407E-A947-70E740481C1C}">
                <a14:useLocalDpi xmlns:a14="http://schemas.microsoft.com/office/drawing/2010/main" val="0"/>
              </a:ext>
            </a:extLst>
          </a:blip>
          <a:srcRect t="3196" b="27343"/>
          <a:stretch/>
        </p:blipFill>
        <p:spPr>
          <a:xfrm>
            <a:off x="503535" y="490368"/>
            <a:ext cx="3005975" cy="3132000"/>
          </a:xfrm>
          <a:prstGeom prst="flowChartConnector">
            <a:avLst/>
          </a:prstGeom>
        </p:spPr>
      </p:pic>
    </p:spTree>
    <p:extLst>
      <p:ext uri="{BB962C8B-B14F-4D97-AF65-F5344CB8AC3E}">
        <p14:creationId xmlns:p14="http://schemas.microsoft.com/office/powerpoint/2010/main" val="201968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9" name="Rectangle 8"/>
          <p:cNvSpPr/>
          <p:nvPr/>
        </p:nvSpPr>
        <p:spPr>
          <a:xfrm>
            <a:off x="0" y="420552"/>
            <a:ext cx="5586984" cy="489230"/>
          </a:xfrm>
          <a:prstGeom prst="rect">
            <a:avLst/>
          </a:prstGeom>
          <a:solidFill>
            <a:srgbClr val="3A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b="1" dirty="0">
                <a:latin typeface="Galano Classic ExtraBold" panose="00000900000000000000" pitchFamily="50" charset="0"/>
              </a:rPr>
              <a:t>CIRCUITS VÉLO CERTIFIÉS ACCESS-I </a:t>
            </a:r>
          </a:p>
        </p:txBody>
      </p:sp>
      <p:sp>
        <p:nvSpPr>
          <p:cNvPr id="4" name="Rectangle 3"/>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pic>
        <p:nvPicPr>
          <p:cNvPr id="3" name="Image 2" descr="Une image contenant texte, logo, Graphique, conception&#10;&#10;Description générée automatiquement">
            <a:extLst>
              <a:ext uri="{FF2B5EF4-FFF2-40B4-BE49-F238E27FC236}">
                <a16:creationId xmlns:a16="http://schemas.microsoft.com/office/drawing/2014/main" id="{E299490B-E29E-3A38-8862-C801E0AAB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8405"/>
            <a:ext cx="2447345" cy="1731502"/>
          </a:xfrm>
          <a:prstGeom prst="rect">
            <a:avLst/>
          </a:prstGeom>
        </p:spPr>
      </p:pic>
      <p:pic>
        <p:nvPicPr>
          <p:cNvPr id="7" name="Image 6">
            <a:extLst>
              <a:ext uri="{FF2B5EF4-FFF2-40B4-BE49-F238E27FC236}">
                <a16:creationId xmlns:a16="http://schemas.microsoft.com/office/drawing/2014/main" id="{8479EE28-4E94-CE59-7BD9-BEDCAD137ECC}"/>
              </a:ext>
            </a:extLst>
          </p:cNvPr>
          <p:cNvPicPr>
            <a:picLocks noChangeAspect="1"/>
          </p:cNvPicPr>
          <p:nvPr/>
        </p:nvPicPr>
        <p:blipFill>
          <a:blip r:embed="rId4"/>
          <a:stretch>
            <a:fillRect/>
          </a:stretch>
        </p:blipFill>
        <p:spPr>
          <a:xfrm>
            <a:off x="237697" y="1185706"/>
            <a:ext cx="1971950" cy="2438740"/>
          </a:xfrm>
          <a:prstGeom prst="rect">
            <a:avLst/>
          </a:prstGeom>
        </p:spPr>
      </p:pic>
      <p:pic>
        <p:nvPicPr>
          <p:cNvPr id="11" name="Image 10">
            <a:extLst>
              <a:ext uri="{FF2B5EF4-FFF2-40B4-BE49-F238E27FC236}">
                <a16:creationId xmlns:a16="http://schemas.microsoft.com/office/drawing/2014/main" id="{9BD07751-04B0-D4FA-ED15-E06F5588B527}"/>
              </a:ext>
            </a:extLst>
          </p:cNvPr>
          <p:cNvPicPr>
            <a:picLocks noChangeAspect="1"/>
          </p:cNvPicPr>
          <p:nvPr/>
        </p:nvPicPr>
        <p:blipFill>
          <a:blip r:embed="rId5"/>
          <a:srcRect t="1392"/>
          <a:stretch/>
        </p:blipFill>
        <p:spPr>
          <a:xfrm>
            <a:off x="2345667" y="1148549"/>
            <a:ext cx="6993096" cy="5142310"/>
          </a:xfrm>
          <a:prstGeom prst="rect">
            <a:avLst/>
          </a:prstGeom>
        </p:spPr>
      </p:pic>
      <p:pic>
        <p:nvPicPr>
          <p:cNvPr id="6" name="Image 5" descr="Une image contenant arbre, extérieur, vélo, route&#10;&#10;Description générée automatiquement">
            <a:extLst>
              <a:ext uri="{FF2B5EF4-FFF2-40B4-BE49-F238E27FC236}">
                <a16:creationId xmlns:a16="http://schemas.microsoft.com/office/drawing/2014/main" id="{FFD3C946-C08F-8F12-D244-C4CCCE4F0D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258" r="1" b="1"/>
          <a:stretch/>
        </p:blipFill>
        <p:spPr>
          <a:xfrm>
            <a:off x="7892256" y="453517"/>
            <a:ext cx="3792174" cy="3174339"/>
          </a:xfrm>
          <a:prstGeom prst="rect">
            <a:avLst/>
          </a:prstGeom>
        </p:spPr>
      </p:pic>
      <p:sp>
        <p:nvSpPr>
          <p:cNvPr id="19" name="Ellipse 18">
            <a:extLst>
              <a:ext uri="{FF2B5EF4-FFF2-40B4-BE49-F238E27FC236}">
                <a16:creationId xmlns:a16="http://schemas.microsoft.com/office/drawing/2014/main" id="{4E9A9255-3192-565C-98E8-30D395176D12}"/>
              </a:ext>
            </a:extLst>
          </p:cNvPr>
          <p:cNvSpPr/>
          <p:nvPr/>
        </p:nvSpPr>
        <p:spPr>
          <a:xfrm>
            <a:off x="7566011" y="3029304"/>
            <a:ext cx="3039144" cy="2259133"/>
          </a:xfrm>
          <a:prstGeom prst="ellipse">
            <a:avLst/>
          </a:prstGeom>
          <a:solidFill>
            <a:srgbClr val="D90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a:p>
        </p:txBody>
      </p:sp>
      <p:sp>
        <p:nvSpPr>
          <p:cNvPr id="2" name="ZoneTexte 1">
            <a:extLst>
              <a:ext uri="{FF2B5EF4-FFF2-40B4-BE49-F238E27FC236}">
                <a16:creationId xmlns:a16="http://schemas.microsoft.com/office/drawing/2014/main" id="{5C3B26B8-B9C2-CB52-AC6A-9FF3D4BB4463}"/>
              </a:ext>
            </a:extLst>
          </p:cNvPr>
          <p:cNvSpPr txBox="1"/>
          <p:nvPr/>
        </p:nvSpPr>
        <p:spPr>
          <a:xfrm>
            <a:off x="7621178" y="3600127"/>
            <a:ext cx="2928810" cy="1200329"/>
          </a:xfrm>
          <a:prstGeom prst="rect">
            <a:avLst/>
          </a:prstGeom>
          <a:noFill/>
        </p:spPr>
        <p:txBody>
          <a:bodyPr wrap="square" rtlCol="0">
            <a:spAutoFit/>
          </a:bodyPr>
          <a:lstStyle/>
          <a:p>
            <a:pPr algn="ctr"/>
            <a:r>
              <a:rPr lang="fr-BE" sz="2400" b="1" dirty="0">
                <a:solidFill>
                  <a:schemeClr val="bg1"/>
                </a:solidFill>
              </a:rPr>
              <a:t>- 27 circuits certifiés</a:t>
            </a:r>
          </a:p>
          <a:p>
            <a:pPr algn="ctr"/>
            <a:r>
              <a:rPr lang="fr-BE" sz="2400" b="1" dirty="0">
                <a:solidFill>
                  <a:schemeClr val="bg1"/>
                </a:solidFill>
              </a:rPr>
              <a:t>- 3 en cours de certification</a:t>
            </a:r>
          </a:p>
        </p:txBody>
      </p:sp>
    </p:spTree>
    <p:extLst>
      <p:ext uri="{BB962C8B-B14F-4D97-AF65-F5344CB8AC3E}">
        <p14:creationId xmlns:p14="http://schemas.microsoft.com/office/powerpoint/2010/main" val="99664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personne, vélo, arbre&#10;&#10;Description générée automatiquement">
            <a:extLst>
              <a:ext uri="{FF2B5EF4-FFF2-40B4-BE49-F238E27FC236}">
                <a16:creationId xmlns:a16="http://schemas.microsoft.com/office/drawing/2014/main" id="{D13EE62A-A093-1C03-80F6-E819EFAF5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CC6651-5AD7-4BFC-14EE-375F2095264F}"/>
              </a:ext>
            </a:extLst>
          </p:cNvPr>
          <p:cNvSpPr/>
          <p:nvPr/>
        </p:nvSpPr>
        <p:spPr>
          <a:xfrm>
            <a:off x="2403658" y="3160721"/>
            <a:ext cx="7384683" cy="536558"/>
          </a:xfrm>
          <a:prstGeom prst="rect">
            <a:avLst/>
          </a:prstGeom>
          <a:solidFill>
            <a:srgbClr val="D9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b="1" dirty="0">
                <a:latin typeface="Galano Classic ExtraBold" panose="00000900000000000000" pitchFamily="50" charset="0"/>
              </a:rPr>
              <a:t>Une méthodologie spécifique</a:t>
            </a:r>
          </a:p>
        </p:txBody>
      </p:sp>
    </p:spTree>
    <p:extLst>
      <p:ext uri="{BB962C8B-B14F-4D97-AF65-F5344CB8AC3E}">
        <p14:creationId xmlns:p14="http://schemas.microsoft.com/office/powerpoint/2010/main" val="259855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roue, arbre, Roue de vélo&#10;&#10;Description générée automatiquement">
            <a:extLst>
              <a:ext uri="{FF2B5EF4-FFF2-40B4-BE49-F238E27FC236}">
                <a16:creationId xmlns:a16="http://schemas.microsoft.com/office/drawing/2014/main" id="{67880400-3337-492B-DE76-0C742FE79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81D998-B009-022F-EDE0-AE300893150B}"/>
              </a:ext>
            </a:extLst>
          </p:cNvPr>
          <p:cNvSpPr/>
          <p:nvPr/>
        </p:nvSpPr>
        <p:spPr>
          <a:xfrm>
            <a:off x="2403658" y="3160721"/>
            <a:ext cx="7384683" cy="536558"/>
          </a:xfrm>
          <a:prstGeom prst="rect">
            <a:avLst/>
          </a:prstGeom>
          <a:solidFill>
            <a:srgbClr val="D9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b="1" dirty="0">
                <a:latin typeface="Galano Classic ExtraBold" panose="00000900000000000000" pitchFamily="50" charset="0"/>
              </a:rPr>
              <a:t>Mise en situation sur le terrain</a:t>
            </a:r>
          </a:p>
        </p:txBody>
      </p:sp>
    </p:spTree>
    <p:extLst>
      <p:ext uri="{BB962C8B-B14F-4D97-AF65-F5344CB8AC3E}">
        <p14:creationId xmlns:p14="http://schemas.microsoft.com/office/powerpoint/2010/main" val="422684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74" name="Picture 10" descr="Peut être une image de 7 personnes et texte qui dit ’ie &quot;Inspiration d'ailleurs&quot; LAURÉAT 27 Walon'e artii Pour le dispositif d'accès pourt tous la culture et อบ tourisma d'un pour 1,25 ticket modérateur rau secteur touristique récréatif, นตล us diversifiée uxbeneficialresdi bénéficiaire aires tickets, 12029 ticketsi individuels dans 109-1desssisiasarsaa e.secteurtourisliquecn2023 L'avisdujury: jury: L'avis .Valorisationde de Tourisme pour cous laculture culture raondes HORIZON’">
            <a:extLst>
              <a:ext uri="{FF2B5EF4-FFF2-40B4-BE49-F238E27FC236}">
                <a16:creationId xmlns:a16="http://schemas.microsoft.com/office/drawing/2014/main" id="{CF0DA9BF-D3C2-85A4-CF18-0EB7D59BC8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3323" b="32711"/>
          <a:stretch/>
        </p:blipFill>
        <p:spPr bwMode="auto">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 name="Image 4" descr="Une image contenant texte, présentation, intérieur, Écran de projection&#10;&#10;Description générée automatiquement">
            <a:extLst>
              <a:ext uri="{FF2B5EF4-FFF2-40B4-BE49-F238E27FC236}">
                <a16:creationId xmlns:a16="http://schemas.microsoft.com/office/drawing/2014/main" id="{18EEA04B-61F3-F5A7-8560-F05FC8DF3925}"/>
              </a:ext>
            </a:extLst>
          </p:cNvPr>
          <p:cNvPicPr>
            <a:picLocks noChangeAspect="1"/>
          </p:cNvPicPr>
          <p:nvPr/>
        </p:nvPicPr>
        <p:blipFill>
          <a:blip r:embed="rId3"/>
          <a:srcRect t="20950" r="-2" b="20697"/>
          <a:stretch/>
        </p:blipFill>
        <p:spPr>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11272" name="Picture 8" descr="Peut être une image de 1 personne, carte et texte qui dit ’OATD actzurs octeursdutovrismedurable du tourisme durabie Guide pratique et d'inspiration pour un TOURISME INCLUSIF ኢደት’">
            <a:extLst>
              <a:ext uri="{FF2B5EF4-FFF2-40B4-BE49-F238E27FC236}">
                <a16:creationId xmlns:a16="http://schemas.microsoft.com/office/drawing/2014/main" id="{1688376B-46B9-94BB-CAE2-95A9820D66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962" r="-1" b="29340"/>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1266" name="Picture 2" descr="Peut être une image de 8 personnes">
            <a:extLst>
              <a:ext uri="{FF2B5EF4-FFF2-40B4-BE49-F238E27FC236}">
                <a16:creationId xmlns:a16="http://schemas.microsoft.com/office/drawing/2014/main" id="{49D369EB-967D-11E7-3634-4500028F3F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8682" r="2" b="14935"/>
          <a:stretch/>
        </p:blipFill>
        <p:spPr bwMode="auto">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 name="Image 6" descr="Une image contenant habits, personne, homme, chaussures&#10;&#10;Description générée automatiquement">
            <a:extLst>
              <a:ext uri="{FF2B5EF4-FFF2-40B4-BE49-F238E27FC236}">
                <a16:creationId xmlns:a16="http://schemas.microsoft.com/office/drawing/2014/main" id="{642C0CC7-3937-3CB0-C916-F0033D7F20FC}"/>
              </a:ext>
            </a:extLst>
          </p:cNvPr>
          <p:cNvPicPr>
            <a:picLocks noChangeAspect="1"/>
          </p:cNvPicPr>
          <p:nvPr/>
        </p:nvPicPr>
        <p:blipFill>
          <a:blip r:embed="rId6"/>
          <a:srcRect t="17715" r="-2" b="25084"/>
          <a:stretch/>
        </p:blipFill>
        <p:spPr>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94556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1AB8C7-5149-BB0B-C5DD-474D7D07E6D6}"/>
              </a:ext>
            </a:extLst>
          </p:cNvPr>
          <p:cNvSpPr/>
          <p:nvPr/>
        </p:nvSpPr>
        <p:spPr>
          <a:xfrm>
            <a:off x="2892489" y="1384623"/>
            <a:ext cx="8304246" cy="4534677"/>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 name="Image 9">
            <a:extLst>
              <a:ext uri="{FF2B5EF4-FFF2-40B4-BE49-F238E27FC236}">
                <a16:creationId xmlns:a16="http://schemas.microsoft.com/office/drawing/2014/main" id="{3BA35838-1112-A963-3D88-F6886602D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11" name="Rectangle 10">
            <a:extLst>
              <a:ext uri="{FF2B5EF4-FFF2-40B4-BE49-F238E27FC236}">
                <a16:creationId xmlns:a16="http://schemas.microsoft.com/office/drawing/2014/main" id="{C69CE9AD-663F-B5C9-38A9-13014127941A}"/>
              </a:ext>
            </a:extLst>
          </p:cNvPr>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12" name="ZoneTexte 11">
            <a:extLst>
              <a:ext uri="{FF2B5EF4-FFF2-40B4-BE49-F238E27FC236}">
                <a16:creationId xmlns:a16="http://schemas.microsoft.com/office/drawing/2014/main" id="{BF23C914-967D-AA5D-9474-92CBB3765084}"/>
              </a:ext>
            </a:extLst>
          </p:cNvPr>
          <p:cNvSpPr txBox="1"/>
          <p:nvPr/>
        </p:nvSpPr>
        <p:spPr>
          <a:xfrm>
            <a:off x="3657599" y="1723093"/>
            <a:ext cx="5992239" cy="1107996"/>
          </a:xfrm>
          <a:prstGeom prst="rect">
            <a:avLst/>
          </a:prstGeom>
          <a:noFill/>
        </p:spPr>
        <p:txBody>
          <a:bodyPr wrap="square" rtlCol="0">
            <a:spAutoFit/>
          </a:bodyPr>
          <a:lstStyle/>
          <a:p>
            <a:r>
              <a:rPr lang="fr-BE" sz="2400" dirty="0">
                <a:solidFill>
                  <a:schemeClr val="bg1"/>
                </a:solidFill>
              </a:rPr>
              <a:t>Maureen Macoir</a:t>
            </a:r>
          </a:p>
          <a:p>
            <a:r>
              <a:rPr lang="fr-BE" sz="2400" b="1" dirty="0">
                <a:solidFill>
                  <a:schemeClr val="bg1"/>
                </a:solidFill>
              </a:rPr>
              <a:t>Cheffe de projets et communication</a:t>
            </a:r>
          </a:p>
          <a:p>
            <a:r>
              <a:rPr lang="fr-BE" dirty="0">
                <a:solidFill>
                  <a:schemeClr val="bg1"/>
                </a:solidFill>
              </a:rPr>
              <a:t>Access-i </a:t>
            </a:r>
            <a:r>
              <a:rPr lang="fr-BE" dirty="0" err="1">
                <a:solidFill>
                  <a:schemeClr val="bg1"/>
                </a:solidFill>
              </a:rPr>
              <a:t>asbl</a:t>
            </a:r>
            <a:endParaRPr lang="fr-BE" dirty="0">
              <a:solidFill>
                <a:schemeClr val="bg1"/>
              </a:solidFill>
            </a:endParaRPr>
          </a:p>
        </p:txBody>
      </p:sp>
      <p:sp>
        <p:nvSpPr>
          <p:cNvPr id="13" name="ZoneTexte 12">
            <a:extLst>
              <a:ext uri="{FF2B5EF4-FFF2-40B4-BE49-F238E27FC236}">
                <a16:creationId xmlns:a16="http://schemas.microsoft.com/office/drawing/2014/main" id="{D756A53D-737E-5C64-E89C-93B2087EDADA}"/>
              </a:ext>
            </a:extLst>
          </p:cNvPr>
          <p:cNvSpPr txBox="1"/>
          <p:nvPr/>
        </p:nvSpPr>
        <p:spPr>
          <a:xfrm>
            <a:off x="3509511" y="3790943"/>
            <a:ext cx="7070202" cy="1077218"/>
          </a:xfrm>
          <a:prstGeom prst="rect">
            <a:avLst/>
          </a:prstGeom>
          <a:noFill/>
          <a:ln w="19050">
            <a:solidFill>
              <a:srgbClr val="FFFFFF"/>
            </a:solidFill>
          </a:ln>
        </p:spPr>
        <p:txBody>
          <a:bodyPr wrap="square" rtlCol="0">
            <a:spAutoFit/>
          </a:bodyPr>
          <a:lstStyle/>
          <a:p>
            <a:pPr algn="ctr"/>
            <a:r>
              <a:rPr lang="fr-BE" sz="3200" dirty="0">
                <a:solidFill>
                  <a:schemeClr val="bg1"/>
                </a:solidFill>
              </a:rPr>
              <a:t>Mise en avant </a:t>
            </a:r>
          </a:p>
          <a:p>
            <a:pPr algn="ctr"/>
            <a:r>
              <a:rPr lang="fr-BE" sz="3200" dirty="0">
                <a:solidFill>
                  <a:schemeClr val="bg1"/>
                </a:solidFill>
              </a:rPr>
              <a:t>de projets touristiques originaux</a:t>
            </a:r>
          </a:p>
        </p:txBody>
      </p:sp>
      <p:pic>
        <p:nvPicPr>
          <p:cNvPr id="4" name="Image 3" descr="Une image contenant texte, capture d’écran, Graphique, Police&#10;&#10;Description générée automatiquement">
            <a:extLst>
              <a:ext uri="{FF2B5EF4-FFF2-40B4-BE49-F238E27FC236}">
                <a16:creationId xmlns:a16="http://schemas.microsoft.com/office/drawing/2014/main" id="{167D19C5-8366-2808-8BF7-B448306BF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105" y="1550961"/>
            <a:ext cx="1242862" cy="1041860"/>
          </a:xfrm>
          <a:prstGeom prst="rect">
            <a:avLst/>
          </a:prstGeom>
        </p:spPr>
      </p:pic>
      <p:pic>
        <p:nvPicPr>
          <p:cNvPr id="2" name="Image 1">
            <a:extLst>
              <a:ext uri="{FF2B5EF4-FFF2-40B4-BE49-F238E27FC236}">
                <a16:creationId xmlns:a16="http://schemas.microsoft.com/office/drawing/2014/main" id="{678E3B1D-D62F-9766-7ADD-9F3942D0C5D8}"/>
              </a:ext>
            </a:extLst>
          </p:cNvPr>
          <p:cNvPicPr>
            <a:picLocks noChangeAspect="1"/>
          </p:cNvPicPr>
          <p:nvPr/>
        </p:nvPicPr>
        <p:blipFill>
          <a:blip r:embed="rId4"/>
          <a:srcRect l="-136" t="1" r="974" b="10023"/>
          <a:stretch/>
        </p:blipFill>
        <p:spPr>
          <a:xfrm>
            <a:off x="567127" y="489102"/>
            <a:ext cx="2942383" cy="3016874"/>
          </a:xfrm>
          <a:prstGeom prst="flowChartConnector">
            <a:avLst/>
          </a:prstGeom>
        </p:spPr>
      </p:pic>
    </p:spTree>
    <p:extLst>
      <p:ext uri="{BB962C8B-B14F-4D97-AF65-F5344CB8AC3E}">
        <p14:creationId xmlns:p14="http://schemas.microsoft.com/office/powerpoint/2010/main" val="173879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ne image contenant plein air, herbe, sol, plante&#10;&#10;Description générée automatiquement">
            <a:extLst>
              <a:ext uri="{FF2B5EF4-FFF2-40B4-BE49-F238E27FC236}">
                <a16:creationId xmlns:a16="http://schemas.microsoft.com/office/drawing/2014/main" id="{115C9D1D-25E6-72A7-C298-7C99196EA7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0439" r="3" b="3"/>
          <a:stretch/>
        </p:blipFill>
        <p:spPr bwMode="auto">
          <a:xfrm>
            <a:off x="20" y="10"/>
            <a:ext cx="4635480" cy="3428986"/>
          </a:xfrm>
          <a:prstGeom prst="rect">
            <a:avLst/>
          </a:prstGeom>
          <a:extLst>
            <a:ext uri="{909E8E84-426E-40DD-AFC4-6F175D3DCCD1}">
              <a14:hiddenFill xmlns:a14="http://schemas.microsoft.com/office/drawing/2010/main">
                <a:solidFill>
                  <a:srgbClr val="FFFFFF"/>
                </a:solidFill>
              </a14:hiddenFill>
            </a:ext>
          </a:extLst>
        </p:spPr>
      </p:pic>
      <p:pic>
        <p:nvPicPr>
          <p:cNvPr id="8" name="Image 7" descr="Une image contenant texte, livre, table, intérieur&#10;&#10;Description générée automatiquement">
            <a:extLst>
              <a:ext uri="{FF2B5EF4-FFF2-40B4-BE49-F238E27FC236}">
                <a16:creationId xmlns:a16="http://schemas.microsoft.com/office/drawing/2014/main" id="{67D04865-98B0-DB8B-207D-1145A97A8C1D}"/>
              </a:ext>
            </a:extLst>
          </p:cNvPr>
          <p:cNvPicPr>
            <a:picLocks noChangeAspect="1"/>
          </p:cNvPicPr>
          <p:nvPr/>
        </p:nvPicPr>
        <p:blipFill>
          <a:blip r:embed="rId3" cstate="print">
            <a:extLst>
              <a:ext uri="{28A0092B-C50C-407E-A947-70E740481C1C}">
                <a14:useLocalDpi xmlns:a14="http://schemas.microsoft.com/office/drawing/2010/main" val="0"/>
              </a:ext>
            </a:extLst>
          </a:blip>
          <a:srcRect t="4821" r="3" b="3"/>
          <a:stretch/>
        </p:blipFill>
        <p:spPr>
          <a:xfrm>
            <a:off x="20" y="3548987"/>
            <a:ext cx="4635480" cy="3309011"/>
          </a:xfrm>
          <a:prstGeom prst="rect">
            <a:avLst/>
          </a:prstGeom>
        </p:spPr>
      </p:pic>
      <p:pic>
        <p:nvPicPr>
          <p:cNvPr id="7" name="Image 6" descr="Une image contenant plein air, habits, personne, ciel&#10;&#10;Description générée automatiquement">
            <a:extLst>
              <a:ext uri="{FF2B5EF4-FFF2-40B4-BE49-F238E27FC236}">
                <a16:creationId xmlns:a16="http://schemas.microsoft.com/office/drawing/2014/main" id="{7F97EB95-C363-BFDF-5C21-2C19C4FDF37B}"/>
              </a:ext>
            </a:extLst>
          </p:cNvPr>
          <p:cNvPicPr>
            <a:picLocks noChangeAspect="1"/>
          </p:cNvPicPr>
          <p:nvPr/>
        </p:nvPicPr>
        <p:blipFill rotWithShape="1">
          <a:blip r:embed="rId4">
            <a:extLst>
              <a:ext uri="{28A0092B-C50C-407E-A947-70E740481C1C}">
                <a14:useLocalDpi xmlns:a14="http://schemas.microsoft.com/office/drawing/2010/main" val="0"/>
              </a:ext>
            </a:extLst>
          </a:blip>
          <a:srcRect r="6053" b="-1"/>
          <a:stretch/>
        </p:blipFill>
        <p:spPr>
          <a:xfrm>
            <a:off x="4738959" y="10"/>
            <a:ext cx="7453039" cy="4422801"/>
          </a:xfrm>
          <a:prstGeom prst="rect">
            <a:avLst/>
          </a:prstGeom>
        </p:spPr>
      </p:pic>
      <p:pic>
        <p:nvPicPr>
          <p:cNvPr id="4" name="Image 3" descr="Une image contenant plein air, personne, arbre, habits&#10;&#10;Description générée automatiquement">
            <a:extLst>
              <a:ext uri="{FF2B5EF4-FFF2-40B4-BE49-F238E27FC236}">
                <a16:creationId xmlns:a16="http://schemas.microsoft.com/office/drawing/2014/main" id="{7AE75FF6-6937-8A52-BA91-738F2764D149}"/>
              </a:ext>
            </a:extLst>
          </p:cNvPr>
          <p:cNvPicPr>
            <a:picLocks noChangeAspect="1"/>
          </p:cNvPicPr>
          <p:nvPr/>
        </p:nvPicPr>
        <p:blipFill>
          <a:blip r:embed="rId5" cstate="print">
            <a:extLst>
              <a:ext uri="{28A0092B-C50C-407E-A947-70E740481C1C}">
                <a14:useLocalDpi xmlns:a14="http://schemas.microsoft.com/office/drawing/2010/main" val="0"/>
              </a:ext>
            </a:extLst>
          </a:blip>
          <a:srcRect l="28338" r="10410" b="-2"/>
          <a:stretch/>
        </p:blipFill>
        <p:spPr>
          <a:xfrm>
            <a:off x="4735912" y="4526276"/>
            <a:ext cx="2430949" cy="2331725"/>
          </a:xfrm>
          <a:prstGeom prst="rect">
            <a:avLst/>
          </a:prstGeom>
        </p:spPr>
      </p:pic>
      <p:pic>
        <p:nvPicPr>
          <p:cNvPr id="6" name="Image 5" descr="Une image contenant plein air, herbe, arbre, ciel&#10;&#10;Description générée automatiquement">
            <a:extLst>
              <a:ext uri="{FF2B5EF4-FFF2-40B4-BE49-F238E27FC236}">
                <a16:creationId xmlns:a16="http://schemas.microsoft.com/office/drawing/2014/main" id="{7D447FD3-8560-E0F3-3D98-5F4194805B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2158" b="5"/>
          <a:stretch/>
        </p:blipFill>
        <p:spPr bwMode="auto">
          <a:xfrm>
            <a:off x="7267272" y="4526276"/>
            <a:ext cx="2412157" cy="2331725"/>
          </a:xfrm>
          <a:prstGeom prst="rect">
            <a:avLst/>
          </a:prstGeom>
        </p:spPr>
      </p:pic>
      <p:pic>
        <p:nvPicPr>
          <p:cNvPr id="9" name="Image 8" descr="Une image contenant personne, extérieur, herbe, caressant&#10;&#10;Description générée automatiquement">
            <a:extLst>
              <a:ext uri="{FF2B5EF4-FFF2-40B4-BE49-F238E27FC236}">
                <a16:creationId xmlns:a16="http://schemas.microsoft.com/office/drawing/2014/main" id="{B3DED6E5-73AE-7B92-6F61-3D1EB1095203}"/>
              </a:ext>
            </a:extLst>
          </p:cNvPr>
          <p:cNvPicPr>
            <a:picLocks noChangeAspect="1"/>
          </p:cNvPicPr>
          <p:nvPr/>
        </p:nvPicPr>
        <p:blipFill>
          <a:blip r:embed="rId7" cstate="print">
            <a:extLst>
              <a:ext uri="{28A0092B-C50C-407E-A947-70E740481C1C}">
                <a14:useLocalDpi xmlns:a14="http://schemas.microsoft.com/office/drawing/2010/main" val="0"/>
              </a:ext>
            </a:extLst>
          </a:blip>
          <a:srcRect l="18707" r="3702" b="-5"/>
          <a:stretch/>
        </p:blipFill>
        <p:spPr>
          <a:xfrm>
            <a:off x="9779836" y="4526274"/>
            <a:ext cx="2412157" cy="2331726"/>
          </a:xfrm>
          <a:prstGeom prst="rect">
            <a:avLst/>
          </a:prstGeom>
        </p:spPr>
      </p:pic>
      <p:sp>
        <p:nvSpPr>
          <p:cNvPr id="2" name="Rectangle 1">
            <a:extLst>
              <a:ext uri="{FF2B5EF4-FFF2-40B4-BE49-F238E27FC236}">
                <a16:creationId xmlns:a16="http://schemas.microsoft.com/office/drawing/2014/main" id="{D6629574-9CC7-CAE8-B23E-B4C40433F191}"/>
              </a:ext>
            </a:extLst>
          </p:cNvPr>
          <p:cNvSpPr/>
          <p:nvPr/>
        </p:nvSpPr>
        <p:spPr>
          <a:xfrm>
            <a:off x="3991533" y="3125698"/>
            <a:ext cx="1532432" cy="15208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146" name="Picture 2">
            <a:extLst>
              <a:ext uri="{FF2B5EF4-FFF2-40B4-BE49-F238E27FC236}">
                <a16:creationId xmlns:a16="http://schemas.microsoft.com/office/drawing/2014/main" id="{BDC8C0DC-DB96-5865-75E8-848370C64C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1012" y="3198319"/>
            <a:ext cx="933474" cy="137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2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40AB66-4F4F-3F0B-3784-D694E9ACC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715" r="2" b="2"/>
          <a:stretch/>
        </p:blipFill>
        <p:spPr bwMode="auto">
          <a:xfrm>
            <a:off x="2295" y="10"/>
            <a:ext cx="7493441" cy="4515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eut être une image de 2 personnes et plein air">
            <a:extLst>
              <a:ext uri="{FF2B5EF4-FFF2-40B4-BE49-F238E27FC236}">
                <a16:creationId xmlns:a16="http://schemas.microsoft.com/office/drawing/2014/main" id="{821FF2E5-9AEB-E727-F5BE-3C46C1C1FF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 t="26041" r="87" b="2973"/>
          <a:stretch/>
        </p:blipFill>
        <p:spPr bwMode="auto">
          <a:xfrm>
            <a:off x="7581163" y="-1"/>
            <a:ext cx="4607118" cy="2183054"/>
          </a:xfrm>
          <a:prstGeom prst="rect">
            <a:avLst/>
          </a:prstGeom>
        </p:spPr>
      </p:pic>
      <p:pic>
        <p:nvPicPr>
          <p:cNvPr id="2058" name="Picture 10">
            <a:extLst>
              <a:ext uri="{FF2B5EF4-FFF2-40B4-BE49-F238E27FC236}">
                <a16:creationId xmlns:a16="http://schemas.microsoft.com/office/drawing/2014/main" id="{B02232CD-2C64-0526-A771-605B002818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3122" r="2" b="21925"/>
          <a:stretch/>
        </p:blipFill>
        <p:spPr bwMode="auto">
          <a:xfrm>
            <a:off x="7581165" y="2274491"/>
            <a:ext cx="4601105" cy="22414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CF3D784-8E75-51DF-EF15-FE5999C44B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9049" r="5" b="5"/>
          <a:stretch/>
        </p:blipFill>
        <p:spPr bwMode="auto">
          <a:xfrm>
            <a:off x="-3717" y="4607392"/>
            <a:ext cx="3707011" cy="2250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eut être une image de 2 personnes et arbre">
            <a:extLst>
              <a:ext uri="{FF2B5EF4-FFF2-40B4-BE49-F238E27FC236}">
                <a16:creationId xmlns:a16="http://schemas.microsoft.com/office/drawing/2014/main" id="{4DEBF0F6-0EA2-6D43-775F-5E4F11DEB5C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892" r="-5" b="4164"/>
          <a:stretch/>
        </p:blipFill>
        <p:spPr bwMode="auto">
          <a:xfrm>
            <a:off x="3794735" y="4607393"/>
            <a:ext cx="3694988" cy="2250608"/>
          </a:xfrm>
          <a:prstGeom prst="rect">
            <a:avLst/>
          </a:prstGeom>
        </p:spPr>
      </p:pic>
      <p:pic>
        <p:nvPicPr>
          <p:cNvPr id="2056" name="Picture 8">
            <a:extLst>
              <a:ext uri="{FF2B5EF4-FFF2-40B4-BE49-F238E27FC236}">
                <a16:creationId xmlns:a16="http://schemas.microsoft.com/office/drawing/2014/main" id="{D916D6E9-320A-3129-EAEB-CFECF1B95E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15621" r="2" b="19076"/>
          <a:stretch/>
        </p:blipFill>
        <p:spPr bwMode="auto">
          <a:xfrm>
            <a:off x="7581164" y="4607392"/>
            <a:ext cx="4595097" cy="225060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ogo Tenneville-les-Bains... de forêt !">
            <a:extLst>
              <a:ext uri="{FF2B5EF4-FFF2-40B4-BE49-F238E27FC236}">
                <a16:creationId xmlns:a16="http://schemas.microsoft.com/office/drawing/2014/main" id="{9172502F-60BA-A88A-4109-96241E172D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5088" y="3429000"/>
            <a:ext cx="1666769" cy="166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46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6FD234D-A77A-8E7F-79A7-44A10AF2F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14" r="2167"/>
          <a:stretch/>
        </p:blipFill>
        <p:spPr bwMode="auto">
          <a:xfrm>
            <a:off x="191084" y="171715"/>
            <a:ext cx="7812386" cy="372442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D3377FD-1FBE-0307-91DC-394D3B3513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28" t="29902" r="2" b="2"/>
          <a:stretch/>
        </p:blipFill>
        <p:spPr bwMode="auto">
          <a:xfrm>
            <a:off x="185595" y="4067853"/>
            <a:ext cx="3814183" cy="242846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Une image contenant mur, intérieur, Appareil sanitaire, Accessoire de salle de bain&#10;&#10;Description générée automatiquement">
            <a:extLst>
              <a:ext uri="{FF2B5EF4-FFF2-40B4-BE49-F238E27FC236}">
                <a16:creationId xmlns:a16="http://schemas.microsoft.com/office/drawing/2014/main" id="{C63A30CB-8768-05F8-A1BB-D85E85446CA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7829" r="2" b="3"/>
          <a:stretch/>
        </p:blipFill>
        <p:spPr bwMode="auto">
          <a:xfrm>
            <a:off x="8192222" y="2272157"/>
            <a:ext cx="3808694" cy="234722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8AE87106-4866-425C-5F58-59A5920F50D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 t="29942" r="-4" b="3322"/>
          <a:stretch/>
        </p:blipFill>
        <p:spPr bwMode="auto">
          <a:xfrm>
            <a:off x="8192222" y="4652912"/>
            <a:ext cx="3814183" cy="19090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4957AAC-84A6-1C4F-F630-BD7FD7FE10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016" r="2" b="27797"/>
          <a:stretch/>
        </p:blipFill>
        <p:spPr bwMode="auto">
          <a:xfrm>
            <a:off x="4139007" y="4067853"/>
            <a:ext cx="3913986" cy="249407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Une image contenant plein air, ciel, route, nuage&#10;&#10;Description générée automatiquement">
            <a:extLst>
              <a:ext uri="{FF2B5EF4-FFF2-40B4-BE49-F238E27FC236}">
                <a16:creationId xmlns:a16="http://schemas.microsoft.com/office/drawing/2014/main" id="{2BFB1F9E-75AC-522F-A49D-7F8E778E76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2938" r="2" b="25047"/>
          <a:stretch/>
        </p:blipFill>
        <p:spPr bwMode="auto">
          <a:xfrm>
            <a:off x="8213926" y="171715"/>
            <a:ext cx="3826711" cy="20669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09E4700A-000B-0817-FCEE-B357F96B17F5}"/>
              </a:ext>
            </a:extLst>
          </p:cNvPr>
          <p:cNvSpPr/>
          <p:nvPr/>
        </p:nvSpPr>
        <p:spPr>
          <a:xfrm>
            <a:off x="7185923" y="2960007"/>
            <a:ext cx="1635094" cy="1746816"/>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194" name="Picture 2" descr="Lac de Bambois">
            <a:extLst>
              <a:ext uri="{FF2B5EF4-FFF2-40B4-BE49-F238E27FC236}">
                <a16:creationId xmlns:a16="http://schemas.microsoft.com/office/drawing/2014/main" id="{C67EF7F7-5E04-3331-7A12-5DBBD69C72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7673" y="2948690"/>
            <a:ext cx="1471594" cy="174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9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AC26B58D-3AEF-08D1-DFFF-D28EDCCA624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16" r="2" b="27797"/>
          <a:stretch/>
        </p:blipFill>
        <p:spPr bwMode="auto">
          <a:xfrm>
            <a:off x="8122739" y="129626"/>
            <a:ext cx="3925536" cy="25014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6FD234D-A77A-8E7F-79A7-44A10AF2F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14" r="2167"/>
          <a:stretch/>
        </p:blipFill>
        <p:spPr bwMode="auto">
          <a:xfrm>
            <a:off x="3806756" y="2834878"/>
            <a:ext cx="8241520" cy="39290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Une image contenant mur, intérieur, Appareil sanitaire, Accessoire de salle de bain&#10;&#10;Description générée automatiquement">
            <a:extLst>
              <a:ext uri="{FF2B5EF4-FFF2-40B4-BE49-F238E27FC236}">
                <a16:creationId xmlns:a16="http://schemas.microsoft.com/office/drawing/2014/main" id="{C63A30CB-8768-05F8-A1BB-D85E85446CA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7829" r="2" b="3"/>
          <a:stretch/>
        </p:blipFill>
        <p:spPr bwMode="auto">
          <a:xfrm>
            <a:off x="3806755" y="129626"/>
            <a:ext cx="4058919" cy="25014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09E4700A-000B-0817-FCEE-B357F96B17F5}"/>
              </a:ext>
            </a:extLst>
          </p:cNvPr>
          <p:cNvSpPr/>
          <p:nvPr/>
        </p:nvSpPr>
        <p:spPr>
          <a:xfrm>
            <a:off x="7215824" y="1598771"/>
            <a:ext cx="1635094" cy="1746816"/>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194" name="Picture 2" descr="Lac de Bambois">
            <a:extLst>
              <a:ext uri="{FF2B5EF4-FFF2-40B4-BE49-F238E27FC236}">
                <a16:creationId xmlns:a16="http://schemas.microsoft.com/office/drawing/2014/main" id="{C67EF7F7-5E04-3331-7A12-5DBBD69C72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6343" y="1598770"/>
            <a:ext cx="1471594" cy="174681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2BAAA2B3-BC3B-CF99-4047-EFAA5F11BE38}"/>
              </a:ext>
            </a:extLst>
          </p:cNvPr>
          <p:cNvPicPr>
            <a:picLocks noChangeAspect="1"/>
          </p:cNvPicPr>
          <p:nvPr/>
        </p:nvPicPr>
        <p:blipFill>
          <a:blip r:embed="rId7"/>
          <a:stretch>
            <a:fillRect/>
          </a:stretch>
        </p:blipFill>
        <p:spPr>
          <a:xfrm>
            <a:off x="155276" y="129626"/>
            <a:ext cx="3299852" cy="6634256"/>
          </a:xfrm>
          <a:prstGeom prst="rect">
            <a:avLst/>
          </a:prstGeom>
        </p:spPr>
      </p:pic>
    </p:spTree>
    <p:extLst>
      <p:ext uri="{BB962C8B-B14F-4D97-AF65-F5344CB8AC3E}">
        <p14:creationId xmlns:p14="http://schemas.microsoft.com/office/powerpoint/2010/main" val="321020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abits, personne, homme, jeans&#10;&#10;Description générée automatiquement">
            <a:extLst>
              <a:ext uri="{FF2B5EF4-FFF2-40B4-BE49-F238E27FC236}">
                <a16:creationId xmlns:a16="http://schemas.microsoft.com/office/drawing/2014/main" id="{0BE62802-09EE-CA3D-DD8A-5FD50916C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212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0498A5D-B295-DF89-E26C-2F12E585ED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255" y="643467"/>
            <a:ext cx="2355811" cy="31420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3B2D1DA-1C01-AC2C-1CCE-15677687EC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999" y="643467"/>
            <a:ext cx="2355811" cy="31420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6A8A779-BC6E-58FA-9E36-CE89C77F7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8112" y="643467"/>
            <a:ext cx="2559609" cy="211967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18273503-B8F8-746F-4C5D-3373071CED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255" y="4109715"/>
            <a:ext cx="3888602" cy="218611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E25FF414-15F7-1EA1-E483-1BE1591BA3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0368" y="643468"/>
            <a:ext cx="2355811" cy="314205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C2883E0B-66B1-9831-9A4C-5155843EC2A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641" t="46450" r="11211" b="5173"/>
          <a:stretch/>
        </p:blipFill>
        <p:spPr bwMode="auto">
          <a:xfrm>
            <a:off x="5209728" y="4125890"/>
            <a:ext cx="2286824" cy="219666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B371F54C-2EE8-1CED-9ABF-BC274310F9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0641" y="3785519"/>
            <a:ext cx="3347079" cy="251031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6D2FE363-9689-60D7-3835-1608924A4A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4084" y="3006565"/>
            <a:ext cx="1241062" cy="12410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71CBBB-74A6-0069-F17A-C5E06FA0FB16}"/>
              </a:ext>
            </a:extLst>
          </p:cNvPr>
          <p:cNvSpPr/>
          <p:nvPr/>
        </p:nvSpPr>
        <p:spPr>
          <a:xfrm>
            <a:off x="9114751" y="3006565"/>
            <a:ext cx="2559609" cy="529357"/>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Parcours PAZAPA Marche-en-Famenne</a:t>
            </a:r>
          </a:p>
        </p:txBody>
      </p:sp>
    </p:spTree>
    <p:extLst>
      <p:ext uri="{BB962C8B-B14F-4D97-AF65-F5344CB8AC3E}">
        <p14:creationId xmlns:p14="http://schemas.microsoft.com/office/powerpoint/2010/main" val="118256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5C2B5464-E612-DAC4-BE69-524C95B20E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6212" r="3555" b="3"/>
          <a:stretch/>
        </p:blipFill>
        <p:spPr bwMode="auto">
          <a:xfrm>
            <a:off x="6301176" y="85862"/>
            <a:ext cx="5548702" cy="41045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Aucune description de photo disponible.">
            <a:extLst>
              <a:ext uri="{FF2B5EF4-FFF2-40B4-BE49-F238E27FC236}">
                <a16:creationId xmlns:a16="http://schemas.microsoft.com/office/drawing/2014/main" id="{1C563EC4-D599-FB72-F994-4EB83D6B2F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 b="11100"/>
          <a:stretch/>
        </p:blipFill>
        <p:spPr bwMode="auto">
          <a:xfrm>
            <a:off x="101522" y="85862"/>
            <a:ext cx="5691161" cy="337726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CED2F153-1986-2064-0EC1-582144A75F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7424" r="12986" b="-1"/>
          <a:stretch/>
        </p:blipFill>
        <p:spPr bwMode="auto">
          <a:xfrm>
            <a:off x="5469148" y="4397754"/>
            <a:ext cx="2503406" cy="2401225"/>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Aucune description de photo disponible.">
            <a:extLst>
              <a:ext uri="{FF2B5EF4-FFF2-40B4-BE49-F238E27FC236}">
                <a16:creationId xmlns:a16="http://schemas.microsoft.com/office/drawing/2014/main" id="{9EC8C7A5-0E82-1CC6-821C-32AE229EEC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0280" y="3125756"/>
            <a:ext cx="1614196" cy="161419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00FDEAD-07EA-19E9-2E3E-0A7486FC2886}"/>
              </a:ext>
            </a:extLst>
          </p:cNvPr>
          <p:cNvPicPr>
            <a:picLocks noChangeAspect="1"/>
          </p:cNvPicPr>
          <p:nvPr/>
        </p:nvPicPr>
        <p:blipFill>
          <a:blip r:embed="rId6"/>
          <a:stretch>
            <a:fillRect/>
          </a:stretch>
        </p:blipFill>
        <p:spPr>
          <a:xfrm>
            <a:off x="101522" y="3592926"/>
            <a:ext cx="4264063" cy="3169493"/>
          </a:xfrm>
          <a:prstGeom prst="rect">
            <a:avLst/>
          </a:prstGeom>
        </p:spPr>
      </p:pic>
      <p:pic>
        <p:nvPicPr>
          <p:cNvPr id="7" name="Image 6" descr="Une image contenant personne, habits, plein air, eau&#10;&#10;Description générée automatiquement">
            <a:extLst>
              <a:ext uri="{FF2B5EF4-FFF2-40B4-BE49-F238E27FC236}">
                <a16:creationId xmlns:a16="http://schemas.microsoft.com/office/drawing/2014/main" id="{434029B2-356C-49D1-23AD-B1D580F4D9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3430" y="4355096"/>
            <a:ext cx="3626448" cy="2417042"/>
          </a:xfrm>
          <a:prstGeom prst="rect">
            <a:avLst/>
          </a:prstGeom>
        </p:spPr>
      </p:pic>
    </p:spTree>
    <p:extLst>
      <p:ext uri="{BB962C8B-B14F-4D97-AF65-F5344CB8AC3E}">
        <p14:creationId xmlns:p14="http://schemas.microsoft.com/office/powerpoint/2010/main" val="246061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9" name="Rectangle 8"/>
          <p:cNvSpPr/>
          <p:nvPr/>
        </p:nvSpPr>
        <p:spPr>
          <a:xfrm>
            <a:off x="0" y="420552"/>
            <a:ext cx="4609322" cy="489230"/>
          </a:xfrm>
          <a:prstGeom prst="rect">
            <a:avLst/>
          </a:prstGeom>
          <a:solidFill>
            <a:srgbClr val="3A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b="1" dirty="0">
                <a:latin typeface="Galano Classic ExtraBold" panose="00000900000000000000" pitchFamily="50" charset="0"/>
              </a:rPr>
              <a:t>PLAN WALLON D’INVESTISSEMENT</a:t>
            </a:r>
          </a:p>
        </p:txBody>
      </p:sp>
      <p:sp>
        <p:nvSpPr>
          <p:cNvPr id="4" name="Rectangle 3"/>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3" name="ZoneTexte 2">
            <a:extLst>
              <a:ext uri="{FF2B5EF4-FFF2-40B4-BE49-F238E27FC236}">
                <a16:creationId xmlns:a16="http://schemas.microsoft.com/office/drawing/2014/main" id="{56D42461-CA73-D3BA-F54F-9EA1C0C98766}"/>
              </a:ext>
            </a:extLst>
          </p:cNvPr>
          <p:cNvSpPr txBox="1"/>
          <p:nvPr/>
        </p:nvSpPr>
        <p:spPr>
          <a:xfrm>
            <a:off x="580445" y="1296434"/>
            <a:ext cx="10610251" cy="2713435"/>
          </a:xfrm>
          <a:prstGeom prst="rect">
            <a:avLst/>
          </a:prstGeom>
          <a:noFill/>
        </p:spPr>
        <p:txBody>
          <a:bodyPr wrap="square">
            <a:spAutoFit/>
          </a:bodyPr>
          <a:lstStyle/>
          <a:p>
            <a:pPr marL="342900" lvl="0" indent="-342900">
              <a:lnSpc>
                <a:spcPct val="150000"/>
              </a:lnSpc>
              <a:spcAft>
                <a:spcPts val="800"/>
              </a:spcAft>
              <a:buFont typeface="Symbol" panose="05050102010706020507" pitchFamily="18" charset="2"/>
              <a:buChar char=""/>
            </a:pPr>
            <a:r>
              <a:rPr lang="fr-BE" sz="2800" kern="100" dirty="0">
                <a:ea typeface="Aptos" panose="020B0004020202020204" pitchFamily="34" charset="0"/>
                <a:cs typeface="Times New Roman" panose="02020603050405020304" pitchFamily="18" charset="0"/>
              </a:rPr>
              <a:t> Appel à projet en 2 Phases / 2018 et 2019</a:t>
            </a:r>
          </a:p>
          <a:p>
            <a:pPr marL="342900" lvl="0" indent="-342900">
              <a:lnSpc>
                <a:spcPct val="150000"/>
              </a:lnSpc>
              <a:spcAft>
                <a:spcPts val="800"/>
              </a:spcAft>
              <a:buFont typeface="Symbol" panose="05050102010706020507" pitchFamily="18" charset="2"/>
              <a:buChar char=""/>
            </a:pPr>
            <a:r>
              <a:rPr lang="fr-BE" sz="2800" kern="100" dirty="0">
                <a:ea typeface="Aptos" panose="020B0004020202020204" pitchFamily="34" charset="0"/>
                <a:cs typeface="Times New Roman" panose="02020603050405020304" pitchFamily="18" charset="0"/>
              </a:rPr>
              <a:t>Report des délais. Les causes : </a:t>
            </a:r>
            <a:r>
              <a:rPr lang="fr-BE" sz="2800" i="1" dirty="0">
                <a:effectLst/>
                <a:ea typeface="Aptos" panose="020B0004020202020204" pitchFamily="34" charset="0"/>
                <a:cs typeface="Times New Roman" panose="02020603050405020304" pitchFamily="18" charset="0"/>
              </a:rPr>
              <a:t>la crise sanitaire, les inondations de juillet 2021, la crise économique, l’inflation des prix des matériaux et du coût de l’énergie</a:t>
            </a:r>
            <a:r>
              <a:rPr lang="fr-BE" sz="2800" i="1" dirty="0">
                <a:ea typeface="Aptos" panose="020B0004020202020204" pitchFamily="34" charset="0"/>
                <a:cs typeface="Times New Roman" panose="02020603050405020304" pitchFamily="18" charset="0"/>
              </a:rPr>
              <a:t>.</a:t>
            </a:r>
            <a:endParaRPr lang="fr-BE" sz="2800" kern="100" dirty="0">
              <a:effectLst/>
              <a:ea typeface="Aptos" panose="020B000402020202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75CA9F5-2296-21C8-74C5-35E5C5537D78}"/>
              </a:ext>
            </a:extLst>
          </p:cNvPr>
          <p:cNvSpPr/>
          <p:nvPr/>
        </p:nvSpPr>
        <p:spPr>
          <a:xfrm>
            <a:off x="3860350" y="4796001"/>
            <a:ext cx="4609322" cy="489230"/>
          </a:xfrm>
          <a:prstGeom prst="rect">
            <a:avLst/>
          </a:prstGeom>
          <a:solidFill>
            <a:srgbClr val="D9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a:t>72 réalisations !</a:t>
            </a:r>
          </a:p>
        </p:txBody>
      </p:sp>
    </p:spTree>
    <p:extLst>
      <p:ext uri="{BB962C8B-B14F-4D97-AF65-F5344CB8AC3E}">
        <p14:creationId xmlns:p14="http://schemas.microsoft.com/office/powerpoint/2010/main" val="168551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1AB8C7-5149-BB0B-C5DD-474D7D07E6D6}"/>
              </a:ext>
            </a:extLst>
          </p:cNvPr>
          <p:cNvSpPr/>
          <p:nvPr/>
        </p:nvSpPr>
        <p:spPr>
          <a:xfrm>
            <a:off x="2892489" y="1384623"/>
            <a:ext cx="8304246" cy="4534677"/>
          </a:xfrm>
          <a:prstGeom prst="rect">
            <a:avLst/>
          </a:prstGeom>
          <a:solidFill>
            <a:srgbClr val="3AB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 name="Image 9">
            <a:extLst>
              <a:ext uri="{FF2B5EF4-FFF2-40B4-BE49-F238E27FC236}">
                <a16:creationId xmlns:a16="http://schemas.microsoft.com/office/drawing/2014/main" id="{3BA35838-1112-A963-3D88-F6886602D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11" name="Rectangle 10">
            <a:extLst>
              <a:ext uri="{FF2B5EF4-FFF2-40B4-BE49-F238E27FC236}">
                <a16:creationId xmlns:a16="http://schemas.microsoft.com/office/drawing/2014/main" id="{C69CE9AD-663F-B5C9-38A9-13014127941A}"/>
              </a:ext>
            </a:extLst>
          </p:cNvPr>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12" name="ZoneTexte 11">
            <a:extLst>
              <a:ext uri="{FF2B5EF4-FFF2-40B4-BE49-F238E27FC236}">
                <a16:creationId xmlns:a16="http://schemas.microsoft.com/office/drawing/2014/main" id="{BF23C914-967D-AA5D-9474-92CBB3765084}"/>
              </a:ext>
            </a:extLst>
          </p:cNvPr>
          <p:cNvSpPr txBox="1"/>
          <p:nvPr/>
        </p:nvSpPr>
        <p:spPr>
          <a:xfrm>
            <a:off x="3657599" y="1723093"/>
            <a:ext cx="5567267" cy="1138773"/>
          </a:xfrm>
          <a:prstGeom prst="rect">
            <a:avLst/>
          </a:prstGeom>
          <a:noFill/>
        </p:spPr>
        <p:txBody>
          <a:bodyPr wrap="square" rtlCol="0">
            <a:spAutoFit/>
          </a:bodyPr>
          <a:lstStyle/>
          <a:p>
            <a:r>
              <a:rPr lang="fr-BE" sz="2400" dirty="0">
                <a:solidFill>
                  <a:schemeClr val="bg1"/>
                </a:solidFill>
              </a:rPr>
              <a:t>Nadine </a:t>
            </a:r>
            <a:r>
              <a:rPr lang="fr-BE" sz="2400" dirty="0" err="1">
                <a:solidFill>
                  <a:schemeClr val="bg1"/>
                </a:solidFill>
              </a:rPr>
              <a:t>Verheye</a:t>
            </a:r>
            <a:endParaRPr lang="fr-BE" sz="2400" dirty="0">
              <a:solidFill>
                <a:schemeClr val="bg1"/>
              </a:solidFill>
            </a:endParaRPr>
          </a:p>
          <a:p>
            <a:r>
              <a:rPr lang="fr-BE" sz="2400" b="1" dirty="0">
                <a:solidFill>
                  <a:schemeClr val="bg1"/>
                </a:solidFill>
              </a:rPr>
              <a:t>Chargée de projets Tourisme pour Tous</a:t>
            </a:r>
          </a:p>
          <a:p>
            <a:r>
              <a:rPr lang="fr-BE" dirty="0">
                <a:solidFill>
                  <a:schemeClr val="bg1"/>
                </a:solidFill>
              </a:rPr>
              <a:t>Commissariat général au Tourisme</a:t>
            </a:r>
          </a:p>
        </p:txBody>
      </p:sp>
      <p:sp>
        <p:nvSpPr>
          <p:cNvPr id="13" name="ZoneTexte 12">
            <a:extLst>
              <a:ext uri="{FF2B5EF4-FFF2-40B4-BE49-F238E27FC236}">
                <a16:creationId xmlns:a16="http://schemas.microsoft.com/office/drawing/2014/main" id="{D756A53D-737E-5C64-E89C-93B2087EDADA}"/>
              </a:ext>
            </a:extLst>
          </p:cNvPr>
          <p:cNvSpPr txBox="1"/>
          <p:nvPr/>
        </p:nvSpPr>
        <p:spPr>
          <a:xfrm>
            <a:off x="3509511" y="3574246"/>
            <a:ext cx="7070202" cy="1077218"/>
          </a:xfrm>
          <a:prstGeom prst="rect">
            <a:avLst/>
          </a:prstGeom>
          <a:noFill/>
          <a:ln w="19050">
            <a:solidFill>
              <a:srgbClr val="FFFFFF"/>
            </a:solidFill>
          </a:ln>
        </p:spPr>
        <p:txBody>
          <a:bodyPr wrap="square" rtlCol="0">
            <a:spAutoFit/>
          </a:bodyPr>
          <a:lstStyle/>
          <a:p>
            <a:pPr algn="ctr"/>
            <a:r>
              <a:rPr lang="fr-BE" sz="3200" dirty="0">
                <a:solidFill>
                  <a:schemeClr val="bg1"/>
                </a:solidFill>
              </a:rPr>
              <a:t>L’offre touristique certifiée Access-i :</a:t>
            </a:r>
          </a:p>
          <a:p>
            <a:pPr algn="ctr"/>
            <a:r>
              <a:rPr lang="fr-BE" sz="3200" dirty="0">
                <a:solidFill>
                  <a:schemeClr val="bg1"/>
                </a:solidFill>
              </a:rPr>
              <a:t>quel est le résultat aujourd’hui ? </a:t>
            </a:r>
          </a:p>
        </p:txBody>
      </p:sp>
      <p:pic>
        <p:nvPicPr>
          <p:cNvPr id="2" name="Image 1" descr="Une image contenant Visage humain, personne, habits, sourire&#10;&#10;Description générée automatiquement">
            <a:extLst>
              <a:ext uri="{FF2B5EF4-FFF2-40B4-BE49-F238E27FC236}">
                <a16:creationId xmlns:a16="http://schemas.microsoft.com/office/drawing/2014/main" id="{0667914C-79CE-DFE7-2423-2ACF657EE261}"/>
              </a:ext>
            </a:extLst>
          </p:cNvPr>
          <p:cNvPicPr>
            <a:picLocks noChangeAspect="1"/>
          </p:cNvPicPr>
          <p:nvPr/>
        </p:nvPicPr>
        <p:blipFill>
          <a:blip r:embed="rId3" cstate="print">
            <a:extLst>
              <a:ext uri="{28A0092B-C50C-407E-A947-70E740481C1C}">
                <a14:useLocalDpi xmlns:a14="http://schemas.microsoft.com/office/drawing/2010/main" val="0"/>
              </a:ext>
            </a:extLst>
          </a:blip>
          <a:srcRect t="5888" b="18916"/>
          <a:stretch/>
        </p:blipFill>
        <p:spPr>
          <a:xfrm>
            <a:off x="580445" y="442970"/>
            <a:ext cx="2929066" cy="2936662"/>
          </a:xfrm>
          <a:prstGeom prst="flowChartConnector">
            <a:avLst/>
          </a:prstGeom>
        </p:spPr>
      </p:pic>
    </p:spTree>
    <p:extLst>
      <p:ext uri="{BB962C8B-B14F-4D97-AF65-F5344CB8AC3E}">
        <p14:creationId xmlns:p14="http://schemas.microsoft.com/office/powerpoint/2010/main" val="201089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9" name="Rectangle 8"/>
          <p:cNvSpPr/>
          <p:nvPr/>
        </p:nvSpPr>
        <p:spPr>
          <a:xfrm>
            <a:off x="-1" y="420552"/>
            <a:ext cx="5003321" cy="489230"/>
          </a:xfrm>
          <a:prstGeom prst="rect">
            <a:avLst/>
          </a:prstGeom>
          <a:solidFill>
            <a:srgbClr val="3A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b="1" dirty="0">
                <a:latin typeface="Galano Classic ExtraBold" panose="00000900000000000000" pitchFamily="50" charset="0"/>
              </a:rPr>
              <a:t>OFFRE TOURISTIQUE CERTIFIÉE EN WALLONIE</a:t>
            </a:r>
          </a:p>
        </p:txBody>
      </p:sp>
      <p:sp>
        <p:nvSpPr>
          <p:cNvPr id="4" name="Rectangle 3"/>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3" name="ZoneTexte 2">
            <a:extLst>
              <a:ext uri="{FF2B5EF4-FFF2-40B4-BE49-F238E27FC236}">
                <a16:creationId xmlns:a16="http://schemas.microsoft.com/office/drawing/2014/main" id="{56D42461-CA73-D3BA-F54F-9EA1C0C98766}"/>
              </a:ext>
            </a:extLst>
          </p:cNvPr>
          <p:cNvSpPr txBox="1"/>
          <p:nvPr/>
        </p:nvSpPr>
        <p:spPr>
          <a:xfrm>
            <a:off x="388875" y="1046601"/>
            <a:ext cx="11572969" cy="3638688"/>
          </a:xfrm>
          <a:prstGeom prst="rect">
            <a:avLst/>
          </a:prstGeom>
          <a:noFill/>
        </p:spPr>
        <p:txBody>
          <a:bodyPr wrap="square">
            <a:spAutoFit/>
          </a:bodyPr>
          <a:lstStyle/>
          <a:p>
            <a:pPr marL="342900" indent="-342900">
              <a:lnSpc>
                <a:spcPct val="150000"/>
              </a:lnSpc>
              <a:buFont typeface="Symbol" panose="05050102010706020507" pitchFamily="18" charset="2"/>
              <a:buChar char=""/>
            </a:pPr>
            <a:r>
              <a:rPr lang="fr-BE" sz="2000" kern="100" dirty="0">
                <a:ea typeface="Times New Roman" panose="02020603050405020304" pitchFamily="18" charset="0"/>
                <a:cs typeface="Times New Roman" panose="02020603050405020304" pitchFamily="18" charset="0"/>
              </a:rPr>
              <a:t>Offres de découverte et divertissement (Attractions, Musées, Patrimoine, Parcs &amp; Jardins…)</a:t>
            </a:r>
            <a:endParaRPr lang="fr-BE" kern="100" dirty="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fr-BE" sz="2000" kern="100" dirty="0">
                <a:effectLst/>
                <a:ea typeface="Times New Roman" panose="02020603050405020304" pitchFamily="18" charset="0"/>
                <a:cs typeface="Times New Roman" panose="02020603050405020304" pitchFamily="18" charset="0"/>
              </a:rPr>
              <a:t>Offres d’hébergement (Hôtels, Gîtes</a:t>
            </a:r>
            <a:r>
              <a:rPr lang="fr-BE" sz="2000" kern="100" dirty="0">
                <a:ea typeface="Times New Roman" panose="02020603050405020304" pitchFamily="18" charset="0"/>
                <a:cs typeface="Times New Roman" panose="02020603050405020304" pitchFamily="18" charset="0"/>
              </a:rPr>
              <a:t> &amp; Chambres d’hôtes, Centres d’hébergement de Tourisme social</a:t>
            </a:r>
            <a:r>
              <a:rPr lang="fr-BE" sz="2000" kern="100" dirty="0">
                <a:effectLst/>
                <a:ea typeface="Times New Roman" panose="02020603050405020304" pitchFamily="18" charset="0"/>
                <a:cs typeface="Times New Roman" panose="02020603050405020304" pitchFamily="18" charset="0"/>
              </a:rPr>
              <a:t>).</a:t>
            </a:r>
            <a:endParaRPr lang="fr-BE" kern="100" dirty="0">
              <a:effectLs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fr-BE" sz="2000" kern="100" dirty="0">
                <a:effectLst/>
                <a:ea typeface="Times New Roman" panose="02020603050405020304" pitchFamily="18" charset="0"/>
                <a:cs typeface="Times New Roman" panose="02020603050405020304" pitchFamily="18" charset="0"/>
              </a:rPr>
              <a:t>Circuits accessibles pour cyclistes en situation de handicap et convenant aux vélos adaptés : situés sur les </a:t>
            </a:r>
            <a:r>
              <a:rPr lang="fr-BE" sz="2000" kern="100" dirty="0" err="1">
                <a:effectLst/>
                <a:ea typeface="Times New Roman" panose="02020603050405020304" pitchFamily="18" charset="0"/>
                <a:cs typeface="Times New Roman" panose="02020603050405020304" pitchFamily="18" charset="0"/>
              </a:rPr>
              <a:t>RAVeL</a:t>
            </a:r>
            <a:r>
              <a:rPr lang="fr-BE" sz="2000" kern="100" dirty="0">
                <a:effectLst/>
                <a:ea typeface="Times New Roman" panose="02020603050405020304" pitchFamily="18" charset="0"/>
                <a:cs typeface="Times New Roman" panose="02020603050405020304" pitchFamily="18" charset="0"/>
              </a:rPr>
              <a:t>, chemins de halage. Une offre </a:t>
            </a:r>
            <a:r>
              <a:rPr lang="fr-BE" sz="2000" kern="100" dirty="0">
                <a:ea typeface="Times New Roman" panose="02020603050405020304" pitchFamily="18" charset="0"/>
                <a:cs typeface="Times New Roman" panose="02020603050405020304" pitchFamily="18" charset="0"/>
              </a:rPr>
              <a:t>se développe aussi </a:t>
            </a:r>
            <a:r>
              <a:rPr lang="fr-BE" sz="2000" kern="100" dirty="0">
                <a:effectLst/>
                <a:ea typeface="Times New Roman" panose="02020603050405020304" pitchFamily="18" charset="0"/>
                <a:cs typeface="Times New Roman" panose="02020603050405020304" pitchFamily="18" charset="0"/>
              </a:rPr>
              <a:t>en milieu urbain ou autour des points-nœuds.  </a:t>
            </a:r>
            <a:endParaRPr lang="fr-BE" kern="100" dirty="0">
              <a:effectLs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fr-BE" sz="2000" kern="100" dirty="0">
                <a:effectLst/>
                <a:ea typeface="Times New Roman" panose="02020603050405020304" pitchFamily="18" charset="0"/>
                <a:cs typeface="Times New Roman" panose="02020603050405020304" pitchFamily="18" charset="0"/>
              </a:rPr>
              <a:t>Circuits pédestres de découvertes thématiques dans les Parcs naturels de Wallonie. Un projet « </a:t>
            </a:r>
            <a:r>
              <a:rPr lang="fr-BE" sz="2000" kern="100" dirty="0" err="1">
                <a:effectLst/>
                <a:ea typeface="Times New Roman" panose="02020603050405020304" pitchFamily="18" charset="0"/>
                <a:cs typeface="Times New Roman" panose="02020603050405020304" pitchFamily="18" charset="0"/>
              </a:rPr>
              <a:t>Natur’Accessible</a:t>
            </a:r>
            <a:r>
              <a:rPr lang="fr-BE" sz="2000" kern="100" dirty="0">
                <a:effectLst/>
                <a:ea typeface="Times New Roman" panose="02020603050405020304" pitchFamily="18" charset="0"/>
                <a:cs typeface="Times New Roman" panose="02020603050405020304" pitchFamily="18" charset="0"/>
              </a:rPr>
              <a:t> » de la Fédération des Parcs naturels de Wallonie,</a:t>
            </a:r>
          </a:p>
          <a:p>
            <a:pPr marL="342900" lvl="0" indent="-342900">
              <a:lnSpc>
                <a:spcPct val="150000"/>
              </a:lnSpc>
              <a:buFont typeface="Symbol" panose="05050102010706020507" pitchFamily="18" charset="2"/>
              <a:buChar char=""/>
            </a:pPr>
            <a:r>
              <a:rPr lang="fr-BE" sz="2000" kern="100" dirty="0">
                <a:effectLst/>
                <a:ea typeface="Times New Roman" panose="02020603050405020304" pitchFamily="18" charset="0"/>
                <a:cs typeface="Times New Roman" panose="02020603050405020304" pitchFamily="18" charset="0"/>
              </a:rPr>
              <a:t>Bureaux d’accueil touristique (Offices du Tourisme, Maisons du Tourisme). </a:t>
            </a:r>
            <a:endParaRPr lang="fr-BE" sz="2000" kern="100" dirty="0">
              <a:ea typeface="Times New Roman" panose="02020603050405020304" pitchFamily="18" charset="0"/>
              <a:cs typeface="Times New Roman" panose="02020603050405020304" pitchFamily="18" charset="0"/>
            </a:endParaRPr>
          </a:p>
          <a:p>
            <a:pPr lvl="0">
              <a:lnSpc>
                <a:spcPct val="107000"/>
              </a:lnSpc>
              <a:spcAft>
                <a:spcPts val="800"/>
              </a:spcAft>
            </a:pPr>
            <a:endParaRPr lang="fr-BE" sz="2000" kern="100" dirty="0">
              <a:effectLst/>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0BEF894-6BEF-2A3E-59B6-87FA7699C9A2}"/>
              </a:ext>
            </a:extLst>
          </p:cNvPr>
          <p:cNvSpPr/>
          <p:nvPr/>
        </p:nvSpPr>
        <p:spPr>
          <a:xfrm>
            <a:off x="855406" y="4528623"/>
            <a:ext cx="8605835" cy="1540303"/>
          </a:xfrm>
          <a:prstGeom prst="rect">
            <a:avLst/>
          </a:prstGeom>
          <a:noFill/>
          <a:ln w="28575">
            <a:solidFill>
              <a:srgbClr val="3A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endParaRPr lang="fr-BE" sz="2000" kern="100" dirty="0">
              <a:effectLst/>
              <a:ea typeface="Times New Roman" panose="02020603050405020304" pitchFamily="18" charset="0"/>
              <a:cs typeface="Times New Roman" panose="02020603050405020304" pitchFamily="18" charset="0"/>
            </a:endParaRPr>
          </a:p>
          <a:p>
            <a:pPr lvl="0">
              <a:lnSpc>
                <a:spcPct val="107000"/>
              </a:lnSpc>
              <a:spcAft>
                <a:spcPts val="800"/>
              </a:spcAft>
            </a:pPr>
            <a:r>
              <a:rPr lang="fr-BE" sz="2000" kern="100" dirty="0">
                <a:solidFill>
                  <a:schemeClr val="tx1"/>
                </a:solidFill>
                <a:effectLst/>
                <a:ea typeface="Times New Roman" panose="02020603050405020304" pitchFamily="18" charset="0"/>
                <a:cs typeface="Times New Roman" panose="02020603050405020304" pitchFamily="18" charset="0"/>
              </a:rPr>
              <a:t>Les petits bonus pour des loisirs accessibles : </a:t>
            </a:r>
          </a:p>
          <a:p>
            <a:pPr lvl="0">
              <a:lnSpc>
                <a:spcPct val="107000"/>
              </a:lnSpc>
              <a:spcAft>
                <a:spcPts val="800"/>
              </a:spcAft>
            </a:pPr>
            <a:r>
              <a:rPr lang="fr-BE" sz="2000" dirty="0">
                <a:solidFill>
                  <a:schemeClr val="tx1"/>
                </a:solidFill>
                <a:ea typeface="Times New Roman" panose="02020603050405020304" pitchFamily="18" charset="0"/>
                <a:cs typeface="Times New Roman" panose="02020603050405020304" pitchFamily="18" charset="0"/>
              </a:rPr>
              <a:t>	</a:t>
            </a:r>
            <a:r>
              <a:rPr lang="fr-BE" dirty="0">
                <a:solidFill>
                  <a:schemeClr val="tx1"/>
                </a:solidFill>
                <a:ea typeface="Times New Roman" panose="02020603050405020304" pitchFamily="18" charset="0"/>
                <a:cs typeface="Times New Roman" panose="02020603050405020304" pitchFamily="18" charset="0"/>
              </a:rPr>
              <a:t>F</a:t>
            </a:r>
            <a:r>
              <a:rPr lang="fr-BE" dirty="0">
                <a:solidFill>
                  <a:schemeClr val="tx1"/>
                </a:solidFill>
                <a:effectLst/>
                <a:ea typeface="Times New Roman" panose="02020603050405020304" pitchFamily="18" charset="0"/>
                <a:cs typeface="Times New Roman" panose="02020603050405020304" pitchFamily="18" charset="0"/>
              </a:rPr>
              <a:t>estivals</a:t>
            </a:r>
            <a:r>
              <a:rPr lang="fr-BE" dirty="0">
                <a:solidFill>
                  <a:schemeClr val="tx1"/>
                </a:solidFill>
                <a:ea typeface="Times New Roman" panose="02020603050405020304" pitchFamily="18" charset="0"/>
                <a:cs typeface="Times New Roman" panose="02020603050405020304" pitchFamily="18" charset="0"/>
              </a:rPr>
              <a:t> &amp; événements</a:t>
            </a:r>
            <a:r>
              <a:rPr lang="fr-BE" dirty="0">
                <a:solidFill>
                  <a:schemeClr val="tx1"/>
                </a:solidFill>
                <a:effectLst/>
                <a:ea typeface="Times New Roman" panose="02020603050405020304" pitchFamily="18" charset="0"/>
                <a:cs typeface="Times New Roman" panose="02020603050405020304" pitchFamily="18" charset="0"/>
              </a:rPr>
              <a:t>…</a:t>
            </a:r>
            <a:endParaRPr lang="fr-BE" dirty="0">
              <a:solidFill>
                <a:schemeClr val="tx1"/>
              </a:solidFill>
              <a:effectLst/>
              <a:ea typeface="Calibri" panose="020F0502020204030204" pitchFamily="34" charset="0"/>
              <a:cs typeface="Times New Roman" panose="02020603050405020304" pitchFamily="18" charset="0"/>
            </a:endParaRPr>
          </a:p>
          <a:p>
            <a:pPr lvl="0">
              <a:lnSpc>
                <a:spcPct val="115000"/>
              </a:lnSpc>
              <a:spcAft>
                <a:spcPts val="1000"/>
              </a:spcAft>
            </a:pPr>
            <a:r>
              <a:rPr lang="fr-BE" dirty="0">
                <a:solidFill>
                  <a:schemeClr val="tx1"/>
                </a:solidFill>
                <a:cs typeface="Times New Roman" panose="02020603050405020304" pitchFamily="18" charset="0"/>
              </a:rPr>
              <a:t>	Le Plan Piscine du GW qui prévoit des travaux d’aménagement en accessibilité</a:t>
            </a:r>
          </a:p>
          <a:p>
            <a:pPr algn="ctr"/>
            <a:endParaRPr lang="fr-BE" dirty="0"/>
          </a:p>
        </p:txBody>
      </p:sp>
    </p:spTree>
    <p:extLst>
      <p:ext uri="{BB962C8B-B14F-4D97-AF65-F5344CB8AC3E}">
        <p14:creationId xmlns:p14="http://schemas.microsoft.com/office/powerpoint/2010/main" val="381297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9" name="Rectangle 8"/>
          <p:cNvSpPr/>
          <p:nvPr/>
        </p:nvSpPr>
        <p:spPr>
          <a:xfrm>
            <a:off x="0" y="420552"/>
            <a:ext cx="4609322" cy="489230"/>
          </a:xfrm>
          <a:prstGeom prst="rect">
            <a:avLst/>
          </a:prstGeom>
          <a:solidFill>
            <a:srgbClr val="3A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b="1" dirty="0">
                <a:latin typeface="Galano Classic ExtraBold" panose="00000900000000000000" pitchFamily="50" charset="0"/>
              </a:rPr>
              <a:t>QUEL RÉSULTAT ? </a:t>
            </a:r>
          </a:p>
        </p:txBody>
      </p:sp>
      <p:sp>
        <p:nvSpPr>
          <p:cNvPr id="4" name="Rectangle 3"/>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pic>
        <p:nvPicPr>
          <p:cNvPr id="2" name="Image 1" descr="Une image contenant personne, vélo, habits, arbre&#10;&#10;Description générée automatiquement">
            <a:extLst>
              <a:ext uri="{FF2B5EF4-FFF2-40B4-BE49-F238E27FC236}">
                <a16:creationId xmlns:a16="http://schemas.microsoft.com/office/drawing/2014/main" id="{BD5D057F-2FFE-AA9F-4758-220CE9291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048" y="0"/>
            <a:ext cx="4584251" cy="6886214"/>
          </a:xfrm>
          <a:prstGeom prst="rect">
            <a:avLst/>
          </a:prstGeom>
        </p:spPr>
      </p:pic>
      <p:sp>
        <p:nvSpPr>
          <p:cNvPr id="7" name="ZoneTexte 6">
            <a:extLst>
              <a:ext uri="{FF2B5EF4-FFF2-40B4-BE49-F238E27FC236}">
                <a16:creationId xmlns:a16="http://schemas.microsoft.com/office/drawing/2014/main" id="{454DB4BC-F7AA-A4A6-BA30-BEA4052659A5}"/>
              </a:ext>
            </a:extLst>
          </p:cNvPr>
          <p:cNvSpPr txBox="1"/>
          <p:nvPr/>
        </p:nvSpPr>
        <p:spPr>
          <a:xfrm>
            <a:off x="718833" y="1292478"/>
            <a:ext cx="6465738" cy="2779864"/>
          </a:xfrm>
          <a:prstGeom prst="rect">
            <a:avLst/>
          </a:prstGeom>
          <a:noFill/>
        </p:spPr>
        <p:txBody>
          <a:bodyPr wrap="square">
            <a:spAutoFit/>
          </a:bodyPr>
          <a:lstStyle/>
          <a:p>
            <a:pPr>
              <a:lnSpc>
                <a:spcPct val="107000"/>
              </a:lnSpc>
              <a:spcAft>
                <a:spcPts val="800"/>
              </a:spcAft>
            </a:pPr>
            <a:r>
              <a:rPr lang="fr-BE" sz="2800" kern="100" dirty="0">
                <a:cs typeface="Times New Roman" panose="02020603050405020304" pitchFamily="18" charset="0"/>
              </a:rPr>
              <a:t>+ de </a:t>
            </a:r>
            <a:r>
              <a:rPr lang="fr-BE" sz="9600" b="1" kern="100" dirty="0">
                <a:effectLst/>
                <a:ea typeface="Times New Roman" panose="02020603050405020304" pitchFamily="18" charset="0"/>
                <a:cs typeface="Times New Roman" panose="02020603050405020304" pitchFamily="18" charset="0"/>
              </a:rPr>
              <a:t>220</a:t>
            </a:r>
            <a:r>
              <a:rPr lang="fr-BE" sz="8000" b="1" kern="100" dirty="0">
                <a:effectLst/>
                <a:ea typeface="Times New Roman" panose="02020603050405020304" pitchFamily="18" charset="0"/>
                <a:cs typeface="Times New Roman" panose="02020603050405020304" pitchFamily="18" charset="0"/>
              </a:rPr>
              <a:t> </a:t>
            </a:r>
          </a:p>
          <a:p>
            <a:pPr>
              <a:lnSpc>
                <a:spcPct val="107000"/>
              </a:lnSpc>
              <a:spcAft>
                <a:spcPts val="800"/>
              </a:spcAft>
            </a:pPr>
            <a:r>
              <a:rPr lang="fr-BE" sz="2800" kern="100" dirty="0">
                <a:effectLst/>
                <a:ea typeface="Times New Roman" panose="02020603050405020304" pitchFamily="18" charset="0"/>
                <a:cs typeface="Times New Roman" panose="02020603050405020304" pitchFamily="18" charset="0"/>
              </a:rPr>
              <a:t>infrastructures et produits touristiques </a:t>
            </a:r>
          </a:p>
          <a:p>
            <a:pPr>
              <a:lnSpc>
                <a:spcPct val="107000"/>
              </a:lnSpc>
              <a:spcAft>
                <a:spcPts val="800"/>
              </a:spcAft>
            </a:pPr>
            <a:r>
              <a:rPr lang="fr-BE" sz="2800" kern="100" dirty="0">
                <a:effectLst/>
                <a:ea typeface="Times New Roman" panose="02020603050405020304" pitchFamily="18" charset="0"/>
                <a:cs typeface="Times New Roman" panose="02020603050405020304" pitchFamily="18" charset="0"/>
              </a:rPr>
              <a:t>détiennent une Certification Access-i</a:t>
            </a:r>
            <a:endParaRPr lang="fr-BE" sz="2000" kern="100" dirty="0">
              <a:effectLst/>
              <a:ea typeface="Aptos" panose="020B0004020202020204" pitchFamily="34" charset="0"/>
              <a:cs typeface="Times New Roman" panose="02020603050405020304" pitchFamily="18" charset="0"/>
            </a:endParaRPr>
          </a:p>
        </p:txBody>
      </p:sp>
      <p:pic>
        <p:nvPicPr>
          <p:cNvPr id="6" name="Image 5" descr="Une image contenant texte, capture d’écran, Graphique, Police&#10;&#10;Description générée automatiquement">
            <a:extLst>
              <a:ext uri="{FF2B5EF4-FFF2-40B4-BE49-F238E27FC236}">
                <a16:creationId xmlns:a16="http://schemas.microsoft.com/office/drawing/2014/main" id="{D4EB0EB4-D128-9F04-3A9A-4ACEC6B7D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294" y="4496349"/>
            <a:ext cx="1741277" cy="1459669"/>
          </a:xfrm>
          <a:prstGeom prst="rect">
            <a:avLst/>
          </a:prstGeom>
        </p:spPr>
      </p:pic>
    </p:spTree>
    <p:extLst>
      <p:ext uri="{BB962C8B-B14F-4D97-AF65-F5344CB8AC3E}">
        <p14:creationId xmlns:p14="http://schemas.microsoft.com/office/powerpoint/2010/main" val="275936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1366"/>
            <a:ext cx="1160890" cy="714848"/>
          </a:xfrm>
          <a:prstGeom prst="rect">
            <a:avLst/>
          </a:prstGeom>
        </p:spPr>
      </p:pic>
      <p:sp>
        <p:nvSpPr>
          <p:cNvPr id="9" name="Rectangle 8"/>
          <p:cNvSpPr/>
          <p:nvPr/>
        </p:nvSpPr>
        <p:spPr>
          <a:xfrm>
            <a:off x="0" y="420552"/>
            <a:ext cx="4609322" cy="489230"/>
          </a:xfrm>
          <a:prstGeom prst="rect">
            <a:avLst/>
          </a:prstGeom>
          <a:solidFill>
            <a:srgbClr val="3A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b="1" dirty="0">
                <a:latin typeface="Galano Classic ExtraBold" panose="00000900000000000000" pitchFamily="50" charset="0"/>
              </a:rPr>
              <a:t>SOUTIEN FINANCIER DES PROVINCES</a:t>
            </a:r>
          </a:p>
        </p:txBody>
      </p:sp>
      <p:sp>
        <p:nvSpPr>
          <p:cNvPr id="4" name="Rectangle 3"/>
          <p:cNvSpPr/>
          <p:nvPr/>
        </p:nvSpPr>
        <p:spPr>
          <a:xfrm>
            <a:off x="1137031" y="6560594"/>
            <a:ext cx="7447722" cy="261610"/>
          </a:xfrm>
          <a:prstGeom prst="rect">
            <a:avLst/>
          </a:prstGeom>
        </p:spPr>
        <p:txBody>
          <a:bodyPr wrap="square">
            <a:spAutoFit/>
          </a:bodyPr>
          <a:lstStyle/>
          <a:p>
            <a:r>
              <a:rPr lang="fr-BE" sz="1100" dirty="0">
                <a:latin typeface="Galano Classic" panose="00000500000000000000" pitchFamily="2" charset="0"/>
              </a:rPr>
              <a:t>ENSEMBLE, D</a:t>
            </a:r>
            <a:r>
              <a:rPr lang="fr-BE" sz="1100" dirty="0">
                <a:latin typeface="Galano Classic" panose="00000500000000000000" pitchFamily="2" charset="0"/>
                <a:cs typeface="Arial" panose="020B0604020202020204" pitchFamily="34" charset="0"/>
              </a:rPr>
              <a:t>É</a:t>
            </a:r>
            <a:r>
              <a:rPr lang="fr-BE" sz="1100" dirty="0">
                <a:latin typeface="Galano Classic" panose="00000500000000000000" pitchFamily="2" charset="0"/>
              </a:rPr>
              <a:t>VELOPPONS UN </a:t>
            </a:r>
            <a:r>
              <a:rPr lang="fr-BE" sz="1100" b="1" dirty="0">
                <a:latin typeface="Galano Classic" panose="00000500000000000000" pitchFamily="2" charset="0"/>
              </a:rPr>
              <a:t>TOURISME DE QUALIT</a:t>
            </a:r>
            <a:r>
              <a:rPr lang="fr-BE" sz="1100" b="1" dirty="0">
                <a:latin typeface="Galano Classic" panose="00000500000000000000" pitchFamily="2" charset="0"/>
                <a:cs typeface="Arial" panose="020B0604020202020204" pitchFamily="34" charset="0"/>
              </a:rPr>
              <a:t>É</a:t>
            </a:r>
            <a:endParaRPr lang="fr-BE" sz="1100" b="1" dirty="0">
              <a:latin typeface="Galano Classic" panose="00000500000000000000" pitchFamily="2" charset="0"/>
            </a:endParaRPr>
          </a:p>
        </p:txBody>
      </p:sp>
      <p:sp>
        <p:nvSpPr>
          <p:cNvPr id="3" name="ZoneTexte 2">
            <a:extLst>
              <a:ext uri="{FF2B5EF4-FFF2-40B4-BE49-F238E27FC236}">
                <a16:creationId xmlns:a16="http://schemas.microsoft.com/office/drawing/2014/main" id="{56D42461-CA73-D3BA-F54F-9EA1C0C98766}"/>
              </a:ext>
            </a:extLst>
          </p:cNvPr>
          <p:cNvSpPr txBox="1"/>
          <p:nvPr/>
        </p:nvSpPr>
        <p:spPr>
          <a:xfrm>
            <a:off x="605144" y="1314511"/>
            <a:ext cx="11002137" cy="1261627"/>
          </a:xfrm>
          <a:prstGeom prst="rect">
            <a:avLst/>
          </a:prstGeom>
          <a:noFill/>
        </p:spPr>
        <p:txBody>
          <a:bodyPr wrap="square">
            <a:spAutoFit/>
          </a:bodyPr>
          <a:lstStyle/>
          <a:p>
            <a:pPr marL="221615">
              <a:lnSpc>
                <a:spcPct val="115000"/>
              </a:lnSpc>
              <a:spcAft>
                <a:spcPts val="1000"/>
              </a:spcAft>
            </a:pPr>
            <a:r>
              <a:rPr lang="fr-BE" sz="2000" dirty="0">
                <a:ea typeface="Times New Roman" panose="02020603050405020304" pitchFamily="18" charset="0"/>
                <a:cs typeface="Times New Roman" panose="02020603050405020304" pitchFamily="18" charset="0"/>
              </a:rPr>
              <a:t>Quatre</a:t>
            </a:r>
            <a:r>
              <a:rPr lang="fr-BE" sz="2000" dirty="0">
                <a:effectLst/>
                <a:ea typeface="Times New Roman" panose="02020603050405020304" pitchFamily="18" charset="0"/>
                <a:cs typeface="Times New Roman" panose="02020603050405020304" pitchFamily="18" charset="0"/>
              </a:rPr>
              <a:t> Provinces wallonnes ont signé une convention avec l’Asbl Access-i qui détermine les conditions d’octroi d’une aide financière pour leurs partenaires touristiques. </a:t>
            </a:r>
          </a:p>
          <a:p>
            <a:pPr marL="221615">
              <a:lnSpc>
                <a:spcPct val="115000"/>
              </a:lnSpc>
              <a:spcAft>
                <a:spcPts val="1000"/>
              </a:spcAft>
            </a:pPr>
            <a:r>
              <a:rPr lang="fr-BE" sz="2000" dirty="0">
                <a:effectLst/>
                <a:ea typeface="Times New Roman" panose="02020603050405020304" pitchFamily="18" charset="0"/>
                <a:cs typeface="Times New Roman" panose="02020603050405020304" pitchFamily="18" charset="0"/>
              </a:rPr>
              <a:t>Cette aide concerne les frais relatifs à un audit ou à un cahier de recommandations.</a:t>
            </a:r>
            <a:endParaRPr lang="fr-BE" sz="2000" dirty="0">
              <a:effectLst/>
              <a:ea typeface="Calibri" panose="020F0502020204030204" pitchFamily="34" charset="0"/>
              <a:cs typeface="Times New Roman" panose="02020603050405020304" pitchFamily="18" charset="0"/>
            </a:endParaRPr>
          </a:p>
        </p:txBody>
      </p:sp>
      <p:pic>
        <p:nvPicPr>
          <p:cNvPr id="1026" name="Picture 2" descr="Province de Liège | NRB">
            <a:extLst>
              <a:ext uri="{FF2B5EF4-FFF2-40B4-BE49-F238E27FC236}">
                <a16:creationId xmlns:a16="http://schemas.microsoft.com/office/drawing/2014/main" id="{52339F41-DBF0-86E5-C209-E87B7E2E57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93" b="29986"/>
          <a:stretch/>
        </p:blipFill>
        <p:spPr bwMode="auto">
          <a:xfrm>
            <a:off x="1137031" y="2787386"/>
            <a:ext cx="3058134" cy="14685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province-de-luxembourg - Famenne &amp; Art Museum - Marche-en-Famenne">
            <a:extLst>
              <a:ext uri="{FF2B5EF4-FFF2-40B4-BE49-F238E27FC236}">
                <a16:creationId xmlns:a16="http://schemas.microsoft.com/office/drawing/2014/main" id="{C1291046-61B2-4F33-5F3A-336E25E064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23" b="15525"/>
          <a:stretch/>
        </p:blipFill>
        <p:spPr bwMode="auto">
          <a:xfrm>
            <a:off x="5618708" y="2935669"/>
            <a:ext cx="3241765" cy="13950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stination Brabant wallon">
            <a:extLst>
              <a:ext uri="{FF2B5EF4-FFF2-40B4-BE49-F238E27FC236}">
                <a16:creationId xmlns:a16="http://schemas.microsoft.com/office/drawing/2014/main" id="{74A648A8-BB9A-1880-05D9-9841F8CB68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778" b="20662"/>
          <a:stretch/>
        </p:blipFill>
        <p:spPr bwMode="auto">
          <a:xfrm>
            <a:off x="3521698" y="4615472"/>
            <a:ext cx="2785945" cy="1575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rte graphique | Province de Hainaut">
            <a:extLst>
              <a:ext uri="{FF2B5EF4-FFF2-40B4-BE49-F238E27FC236}">
                <a16:creationId xmlns:a16="http://schemas.microsoft.com/office/drawing/2014/main" id="{FC6A21AA-AD9E-FEFE-CD55-5F9DE06A72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2910" y="4046529"/>
            <a:ext cx="1328503" cy="214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73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2086</TotalTime>
  <Words>670</Words>
  <Application>Microsoft Office PowerPoint</Application>
  <PresentationFormat>Grand écran</PresentationFormat>
  <Paragraphs>111</Paragraphs>
  <Slides>41</Slides>
  <Notes>0</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41</vt:i4>
      </vt:variant>
    </vt:vector>
  </HeadingPairs>
  <TitlesOfParts>
    <vt:vector size="53" baseType="lpstr">
      <vt:lpstr>Aptos</vt:lpstr>
      <vt:lpstr>Aptos Display</vt:lpstr>
      <vt:lpstr>Arial</vt:lpstr>
      <vt:lpstr>Calibri</vt:lpstr>
      <vt:lpstr>Calibri Light</vt:lpstr>
      <vt:lpstr>Galano Classic</vt:lpstr>
      <vt:lpstr>Galano Classic ExtraBold</vt:lpstr>
      <vt:lpstr>Symbol</vt:lpstr>
      <vt:lpstr>Tahoma</vt:lpstr>
      <vt:lpstr>Times New Roman</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Commissariat Général au tourisme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 Willocx</dc:creator>
  <cp:lastModifiedBy>Nadine VERHEYE</cp:lastModifiedBy>
  <cp:revision>65</cp:revision>
  <dcterms:created xsi:type="dcterms:W3CDTF">2022-04-26T11:58:18Z</dcterms:created>
  <dcterms:modified xsi:type="dcterms:W3CDTF">2024-10-10T12:50:34Z</dcterms:modified>
</cp:coreProperties>
</file>