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</p:sldMasterIdLst>
  <p:notesMasterIdLst>
    <p:notesMasterId r:id="rId41"/>
  </p:notesMasterIdLst>
  <p:sldIdLst>
    <p:sldId id="257" r:id="rId3"/>
    <p:sldId id="600" r:id="rId4"/>
    <p:sldId id="2147470741" r:id="rId5"/>
    <p:sldId id="2147470737" r:id="rId6"/>
    <p:sldId id="2147470742" r:id="rId7"/>
    <p:sldId id="601" r:id="rId8"/>
    <p:sldId id="2147470738" r:id="rId9"/>
    <p:sldId id="2147470734" r:id="rId10"/>
    <p:sldId id="2147470727" r:id="rId11"/>
    <p:sldId id="2147470733" r:id="rId12"/>
    <p:sldId id="2147470735" r:id="rId13"/>
    <p:sldId id="2147470736" r:id="rId14"/>
    <p:sldId id="2147470729" r:id="rId15"/>
    <p:sldId id="2147470732" r:id="rId16"/>
    <p:sldId id="2147470731" r:id="rId17"/>
    <p:sldId id="2147470739" r:id="rId18"/>
    <p:sldId id="2805" r:id="rId19"/>
    <p:sldId id="2810" r:id="rId20"/>
    <p:sldId id="2808" r:id="rId21"/>
    <p:sldId id="2807" r:id="rId22"/>
    <p:sldId id="605" r:id="rId23"/>
    <p:sldId id="550" r:id="rId24"/>
    <p:sldId id="2813" r:id="rId25"/>
    <p:sldId id="569" r:id="rId26"/>
    <p:sldId id="570" r:id="rId27"/>
    <p:sldId id="571" r:id="rId28"/>
    <p:sldId id="572" r:id="rId29"/>
    <p:sldId id="573" r:id="rId30"/>
    <p:sldId id="574" r:id="rId31"/>
    <p:sldId id="575" r:id="rId32"/>
    <p:sldId id="576" r:id="rId33"/>
    <p:sldId id="577" r:id="rId34"/>
    <p:sldId id="578" r:id="rId35"/>
    <p:sldId id="580" r:id="rId36"/>
    <p:sldId id="581" r:id="rId37"/>
    <p:sldId id="582" r:id="rId38"/>
    <p:sldId id="579" r:id="rId39"/>
    <p:sldId id="2147470740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34497A-D65E-3EE5-1C84-4F8E4A2BE892}" name="Barbara DESTREE" initials="BD" userId="S::barbara.destree@tourismewallonie.be::123601b2-2a56-4d2e-a769-11a89d1f03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D5F2F3"/>
    <a:srgbClr val="3ABFC2"/>
    <a:srgbClr val="F8AAAE"/>
    <a:srgbClr val="EC1C24"/>
    <a:srgbClr val="95DDD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8/10/relationships/authors" Target="author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8160E-9D49-41A6-8BDD-9474FD784777}" type="datetimeFigureOut">
              <a:rPr lang="fr-BE" smtClean="0"/>
              <a:t>10-10-24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52523-93C8-401D-92AD-9551E5C3EF2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781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bcbce3a7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bcbce3a7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43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bcbce3a7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bcbce3a7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865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bcbce3a7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bcbce3a7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1001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E0296-9E3A-644C-9F73-365DD6FAD0BF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3926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place</a:t>
            </a:r>
            <a:r>
              <a:rPr lang="nl-BE" dirty="0"/>
              <a:t> </a:t>
            </a:r>
            <a:r>
              <a:rPr lang="nl-BE" dirty="0" err="1"/>
              <a:t>réservée</a:t>
            </a:r>
            <a:r>
              <a:rPr lang="nl-BE" dirty="0"/>
              <a:t> pour les visiteurs en </a:t>
            </a:r>
            <a:r>
              <a:rPr lang="nl-BE" dirty="0" err="1"/>
              <a:t>situation</a:t>
            </a:r>
            <a:r>
              <a:rPr lang="nl-BE" dirty="0"/>
              <a:t> de handicap et/</a:t>
            </a:r>
            <a:r>
              <a:rPr lang="nl-BE" dirty="0" err="1"/>
              <a:t>ou</a:t>
            </a:r>
            <a:r>
              <a:rPr lang="nl-BE" dirty="0"/>
              <a:t> leur accompagnateur</a:t>
            </a:r>
            <a:r>
              <a:rPr lang="fr-BE" dirty="0"/>
              <a:t> ;</a:t>
            </a:r>
          </a:p>
          <a:p>
            <a:pPr lvl="1"/>
            <a:r>
              <a:rPr lang="nl-BE" dirty="0"/>
              <a:t>Des brochures </a:t>
            </a:r>
            <a:r>
              <a:rPr lang="nl-BE" dirty="0" err="1"/>
              <a:t>ou</a:t>
            </a:r>
            <a:r>
              <a:rPr lang="nl-BE" dirty="0"/>
              <a:t> plaquettes </a:t>
            </a:r>
            <a:r>
              <a:rPr lang="nl-BE" dirty="0" err="1"/>
              <a:t>explicatives</a:t>
            </a:r>
            <a:r>
              <a:rPr lang="nl-BE" dirty="0"/>
              <a:t> </a:t>
            </a:r>
            <a:r>
              <a:rPr lang="nl-BE" dirty="0" err="1"/>
              <a:t>adaptées</a:t>
            </a:r>
            <a:r>
              <a:rPr lang="nl-BE" dirty="0"/>
              <a:t> (braille/FALC…);</a:t>
            </a:r>
          </a:p>
          <a:p>
            <a:pPr lvl="1"/>
            <a:r>
              <a:rPr lang="fr-BE" dirty="0"/>
              <a:t>Les personnes à mobilité réduite peuvent utiliser l’ascenseur réservé au personnel;</a:t>
            </a:r>
            <a:endParaRPr lang="nl-BE" dirty="0"/>
          </a:p>
          <a:p>
            <a:pPr lvl="1"/>
            <a:r>
              <a:rPr lang="nl-BE" dirty="0" err="1"/>
              <a:t>Un</a:t>
            </a:r>
            <a:r>
              <a:rPr lang="nl-BE" dirty="0"/>
              <a:t> pass </a:t>
            </a:r>
            <a:r>
              <a:rPr lang="nl-BE" dirty="0" err="1"/>
              <a:t>spécifique</a:t>
            </a:r>
            <a:r>
              <a:rPr lang="nl-BE" dirty="0"/>
              <a:t> ;</a:t>
            </a:r>
          </a:p>
          <a:p>
            <a:pPr lvl="1"/>
            <a:r>
              <a:rPr lang="nl-BE" dirty="0"/>
              <a:t>La gratuité des vestiaires ;</a:t>
            </a:r>
          </a:p>
          <a:p>
            <a:pPr lvl="1"/>
            <a:endParaRPr lang="nl-BE" dirty="0"/>
          </a:p>
          <a:p>
            <a:pPr lvl="1"/>
            <a:r>
              <a:rPr lang="nl-BE" dirty="0"/>
              <a:t>PSH:</a:t>
            </a:r>
          </a:p>
          <a:p>
            <a:pPr lvl="1"/>
            <a:r>
              <a:rPr lang="nl-BE" dirty="0"/>
              <a:t>À la </a:t>
            </a:r>
            <a:r>
              <a:rPr lang="nl-BE" dirty="0" err="1"/>
              <a:t>demande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2017 et 2024 </a:t>
            </a:r>
          </a:p>
          <a:p>
            <a:pPr lvl="1"/>
            <a:r>
              <a:rPr lang="nl-BE" dirty="0" err="1"/>
              <a:t>Automatique</a:t>
            </a:r>
            <a:r>
              <a:rPr lang="nl-BE" dirty="0"/>
              <a:t> </a:t>
            </a:r>
            <a:r>
              <a:rPr lang="nl-BE" dirty="0" err="1"/>
              <a:t>depuis</a:t>
            </a:r>
            <a:r>
              <a:rPr lang="nl-BE" dirty="0"/>
              <a:t> 2024</a:t>
            </a:r>
          </a:p>
          <a:p>
            <a:pPr algn="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E21CE-FA5D-45BC-BDE7-7EA31CC4A380}" type="slidenum">
              <a:rPr lang="fr-BE" smtClean="0"/>
              <a:pPr/>
              <a:t>17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95667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place</a:t>
            </a:r>
            <a:r>
              <a:rPr lang="nl-BE" dirty="0"/>
              <a:t> </a:t>
            </a:r>
            <a:r>
              <a:rPr lang="nl-BE" dirty="0" err="1"/>
              <a:t>réservée</a:t>
            </a:r>
            <a:r>
              <a:rPr lang="nl-BE" dirty="0"/>
              <a:t> pour les visiteurs en </a:t>
            </a:r>
            <a:r>
              <a:rPr lang="nl-BE" dirty="0" err="1"/>
              <a:t>situation</a:t>
            </a:r>
            <a:r>
              <a:rPr lang="nl-BE" dirty="0"/>
              <a:t> de handicap et/</a:t>
            </a:r>
            <a:r>
              <a:rPr lang="nl-BE" dirty="0" err="1"/>
              <a:t>ou</a:t>
            </a:r>
            <a:r>
              <a:rPr lang="nl-BE" dirty="0"/>
              <a:t> leur accompagnateur</a:t>
            </a:r>
            <a:r>
              <a:rPr lang="fr-BE" dirty="0"/>
              <a:t> ;</a:t>
            </a:r>
          </a:p>
          <a:p>
            <a:pPr lvl="1"/>
            <a:r>
              <a:rPr lang="nl-BE" dirty="0"/>
              <a:t>Des brochures </a:t>
            </a:r>
            <a:r>
              <a:rPr lang="nl-BE" dirty="0" err="1"/>
              <a:t>ou</a:t>
            </a:r>
            <a:r>
              <a:rPr lang="nl-BE" dirty="0"/>
              <a:t> plaquettes </a:t>
            </a:r>
            <a:r>
              <a:rPr lang="nl-BE" dirty="0" err="1"/>
              <a:t>explicatives</a:t>
            </a:r>
            <a:r>
              <a:rPr lang="nl-BE" dirty="0"/>
              <a:t> </a:t>
            </a:r>
            <a:r>
              <a:rPr lang="nl-BE" dirty="0" err="1"/>
              <a:t>adaptées</a:t>
            </a:r>
            <a:r>
              <a:rPr lang="nl-BE" dirty="0"/>
              <a:t> (braille/FALC…);</a:t>
            </a:r>
          </a:p>
          <a:p>
            <a:pPr lvl="1"/>
            <a:r>
              <a:rPr lang="fr-BE" dirty="0"/>
              <a:t>Les personnes à mobilité réduite peuvent utiliser l’ascenseur réservé au personnel;</a:t>
            </a:r>
            <a:endParaRPr lang="nl-BE" dirty="0"/>
          </a:p>
          <a:p>
            <a:pPr lvl="1"/>
            <a:r>
              <a:rPr lang="nl-BE" dirty="0" err="1"/>
              <a:t>Un</a:t>
            </a:r>
            <a:r>
              <a:rPr lang="nl-BE" dirty="0"/>
              <a:t> pass </a:t>
            </a:r>
            <a:r>
              <a:rPr lang="nl-BE" dirty="0" err="1"/>
              <a:t>spécifique</a:t>
            </a:r>
            <a:r>
              <a:rPr lang="nl-BE" dirty="0"/>
              <a:t> ;</a:t>
            </a:r>
          </a:p>
          <a:p>
            <a:pPr lvl="1"/>
            <a:r>
              <a:rPr lang="nl-BE" dirty="0"/>
              <a:t>La gratuité des vestiaires ;</a:t>
            </a:r>
          </a:p>
          <a:p>
            <a:pPr lvl="1"/>
            <a:endParaRPr lang="nl-BE" dirty="0"/>
          </a:p>
          <a:p>
            <a:pPr lvl="1"/>
            <a:r>
              <a:rPr lang="nl-BE" dirty="0"/>
              <a:t>PSH:</a:t>
            </a:r>
          </a:p>
          <a:p>
            <a:pPr lvl="1"/>
            <a:r>
              <a:rPr lang="nl-BE" dirty="0"/>
              <a:t>À la </a:t>
            </a:r>
            <a:r>
              <a:rPr lang="nl-BE" dirty="0" err="1"/>
              <a:t>demande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2017 et 2024 </a:t>
            </a:r>
          </a:p>
          <a:p>
            <a:pPr lvl="1"/>
            <a:r>
              <a:rPr lang="nl-BE" dirty="0" err="1"/>
              <a:t>Automatique</a:t>
            </a:r>
            <a:r>
              <a:rPr lang="nl-BE" dirty="0"/>
              <a:t> </a:t>
            </a:r>
            <a:r>
              <a:rPr lang="nl-BE" dirty="0" err="1"/>
              <a:t>depuis</a:t>
            </a:r>
            <a:r>
              <a:rPr lang="nl-BE" dirty="0"/>
              <a:t> 2024</a:t>
            </a:r>
          </a:p>
          <a:p>
            <a:pPr algn="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E21CE-FA5D-45BC-BDE7-7EA31CC4A380}" type="slidenum">
              <a:rPr lang="fr-BE" smtClean="0"/>
              <a:pPr/>
              <a:t>18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2945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9D68-785C-4EE4-9108-534777F711ED}" type="datetime1">
              <a:rPr lang="fr-BE" smtClean="0"/>
              <a:t>10-10-24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1295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785-7D77-43E0-BA7B-2419D9DDE878}" type="datetime1">
              <a:rPr lang="fr-BE" smtClean="0"/>
              <a:t>10-10-24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790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8B7-A7A1-4AF0-998A-B84077D5F66A}" type="datetime1">
              <a:rPr lang="fr-BE" smtClean="0"/>
              <a:t>10-10-24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775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onnes (image en hexagone au cen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88DDE5D-2E1D-844A-A446-9389ED3BA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9249" y="1030271"/>
            <a:ext cx="2660584" cy="46960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ABF41A5-84D3-2B64-4B26-AB384AFF1C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216" y="1521633"/>
            <a:ext cx="2660650" cy="9801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fr-FR" dirty="0"/>
              <a:t>Texte</a:t>
            </a:r>
            <a:endParaRPr lang="fr-BE" dirty="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F0F7FDC4-313E-4888-340C-E8943DADB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4800" y="1726836"/>
            <a:ext cx="4038600" cy="3404328"/>
          </a:xfrm>
          <a:prstGeom prst="hexagon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001E21-33F9-76AA-3647-CD8FCC6F5B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7535" y="1031903"/>
            <a:ext cx="3002313" cy="814092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fr-FR" dirty="0"/>
              <a:t>Titre</a:t>
            </a:r>
            <a:endParaRPr lang="fr-BE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C43F4974-02B5-50F2-A67C-43A2279024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7535" y="2678906"/>
            <a:ext cx="3002313" cy="3271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ici pour ajouter un paragraphe de texte.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0B3580E-8F4C-4DFB-70E4-9414248586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216" y="2757105"/>
            <a:ext cx="2660584" cy="46960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4E6709A9-B1F1-3AC9-E49D-21C20CA0C2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9183" y="3233657"/>
            <a:ext cx="2660650" cy="9801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fr-FR" dirty="0"/>
              <a:t>Texte</a:t>
            </a:r>
            <a:endParaRPr lang="fr-BE" dirty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B7210B27-DCE8-60CD-4939-3B6889FEEF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9216" y="4500386"/>
            <a:ext cx="2660584" cy="46960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45A60533-99A8-685F-F2DD-60F45148FA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69183" y="4969994"/>
            <a:ext cx="2660650" cy="9801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fr-FR" dirty="0"/>
              <a:t>Texte</a:t>
            </a:r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632C38-3F64-9BC3-1B48-DF891BA0B2E4}"/>
              </a:ext>
            </a:extLst>
          </p:cNvPr>
          <p:cNvSpPr txBox="1"/>
          <p:nvPr userDrawn="1"/>
        </p:nvSpPr>
        <p:spPr>
          <a:xfrm>
            <a:off x="597534" y="6192455"/>
            <a:ext cx="106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>
                <a:solidFill>
                  <a:schemeClr val="tx2"/>
                </a:solidFill>
              </a:rPr>
              <a:t>AVIQ   </a:t>
            </a:r>
            <a:r>
              <a:rPr lang="fr-BE" sz="1200" dirty="0"/>
              <a:t>|  </a:t>
            </a:r>
            <a:fld id="{5DF9FA86-2161-419E-AF9E-2DC34145F436}" type="slidenum">
              <a:rPr lang="fr-BE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lang="fr-BE" sz="12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9BC1EC43-4E8B-7F88-E472-0798CBE982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7534" y="2012047"/>
            <a:ext cx="758825" cy="46038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39557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B40AF95-1671-D2F6-A351-366A0E420688}"/>
              </a:ext>
            </a:extLst>
          </p:cNvPr>
          <p:cNvSpPr txBox="1"/>
          <p:nvPr userDrawn="1"/>
        </p:nvSpPr>
        <p:spPr>
          <a:xfrm>
            <a:off x="838200" y="6192455"/>
            <a:ext cx="106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>
                <a:solidFill>
                  <a:schemeClr val="tx2"/>
                </a:solidFill>
              </a:rPr>
              <a:t>AVIQ   </a:t>
            </a:r>
            <a:r>
              <a:rPr lang="fr-BE" sz="1200" dirty="0"/>
              <a:t>|  </a:t>
            </a:r>
            <a:fld id="{5DF9FA86-2161-419E-AF9E-2DC34145F436}" type="slidenum">
              <a:rPr lang="fr-BE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lang="fr-BE" sz="12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BF6996-889B-6A71-C97E-3C342D342434}"/>
              </a:ext>
            </a:extLst>
          </p:cNvPr>
          <p:cNvSpPr/>
          <p:nvPr userDrawn="1"/>
        </p:nvSpPr>
        <p:spPr>
          <a:xfrm>
            <a:off x="9522691" y="0"/>
            <a:ext cx="266930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8DA1866-81C0-63A3-DCCB-2E7422B4C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84219"/>
            <a:ext cx="7935913" cy="4083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C2CD61F-3E1E-0ABD-2E9B-D54FA0BA14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0166"/>
            <a:ext cx="7935913" cy="814092"/>
          </a:xfr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</a:t>
            </a:r>
            <a:endParaRPr lang="fr-BE" dirty="0"/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5F613283-DC45-9670-CCC3-A0316E104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550310"/>
            <a:ext cx="758825" cy="46038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6940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 (gauche) image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C0DD65-A024-14F2-55B4-6E98CBAE7C14}"/>
              </a:ext>
            </a:extLst>
          </p:cNvPr>
          <p:cNvSpPr/>
          <p:nvPr userDrawn="1"/>
        </p:nvSpPr>
        <p:spPr>
          <a:xfrm>
            <a:off x="-174624" y="-5209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52F6586-D704-F2F6-881F-91A6D3B8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058779"/>
            <a:ext cx="4763699" cy="1585745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  <a:endParaRPr lang="fr-BE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58E978F-C05A-A8D6-5A2F-4C227AE16A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fr-BE" dirty="0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63B7709D-3B23-BCF0-763E-CD8E6830AA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8200" y="3549565"/>
            <a:ext cx="4763699" cy="2614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ici pour ajouter un paragraphe de texte.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2D0431-E664-A2A8-FA1C-3C7AF31D9A4D}"/>
              </a:ext>
            </a:extLst>
          </p:cNvPr>
          <p:cNvSpPr txBox="1"/>
          <p:nvPr userDrawn="1"/>
        </p:nvSpPr>
        <p:spPr>
          <a:xfrm>
            <a:off x="838200" y="6192455"/>
            <a:ext cx="106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>
                <a:solidFill>
                  <a:schemeClr val="bg1"/>
                </a:solidFill>
              </a:rPr>
              <a:t>AVIQ   </a:t>
            </a:r>
            <a:r>
              <a:rPr lang="fr-BE" sz="1200" dirty="0">
                <a:solidFill>
                  <a:schemeClr val="bg1"/>
                </a:solidFill>
              </a:rPr>
              <a:t>|  </a:t>
            </a:r>
            <a:fld id="{5DF9FA86-2161-419E-AF9E-2DC34145F436}" type="slidenum">
              <a:rPr lang="fr-BE" sz="120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lang="fr-BE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95EA41A0-0BC5-5AE7-2CBF-7E5BDCECC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810576"/>
            <a:ext cx="758825" cy="46038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7981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ll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E5D6F575-85A3-CC7F-6C07-2881729892D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675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2054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692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B3771C-8394-B08A-A2FF-F09219F20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b="14917"/>
          <a:stretch/>
        </p:blipFill>
        <p:spPr>
          <a:xfrm>
            <a:off x="482600" y="0"/>
            <a:ext cx="11302999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DA3E03-36EC-AB19-6197-7BF42D54C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xemple sous-titre">
            <a:extLst>
              <a:ext uri="{FF2B5EF4-FFF2-40B4-BE49-F238E27FC236}">
                <a16:creationId xmlns:a16="http://schemas.microsoft.com/office/drawing/2014/main" id="{6E5534DA-90DF-58A1-F6D2-40F64BC0D407}"/>
              </a:ext>
            </a:extLst>
          </p:cNvPr>
          <p:cNvSpPr/>
          <p:nvPr userDrawn="1"/>
        </p:nvSpPr>
        <p:spPr>
          <a:xfrm>
            <a:off x="8767031" y="5824139"/>
            <a:ext cx="2866169" cy="4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lang="fr-FR" b="1" dirty="0">
                <a:solidFill>
                  <a:schemeClr val="bg2">
                    <a:lumMod val="10000"/>
                  </a:schemeClr>
                </a:solidFill>
                <a:latin typeface="Poppins" pitchFamily="2" charset="77"/>
                <a:cs typeface="Poppins" pitchFamily="2" charset="77"/>
              </a:rPr>
              <a:t>Tout pour s’évader ! </a:t>
            </a:r>
            <a:endParaRPr b="1" dirty="0">
              <a:solidFill>
                <a:schemeClr val="bg2">
                  <a:lumMod val="10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6D6F4F9-F3D6-5F35-EEDE-38A68358AF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502" y="231772"/>
            <a:ext cx="5021738" cy="4692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1566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B3771C-8394-B08A-A2FF-F09219F20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b="14917"/>
          <a:stretch/>
        </p:blipFill>
        <p:spPr>
          <a:xfrm>
            <a:off x="482600" y="0"/>
            <a:ext cx="11302999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DA3E03-36EC-AB19-6197-7BF42D54C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6D6F4F9-F3D6-5F35-EEDE-38A68358AF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502" y="231772"/>
            <a:ext cx="5021738" cy="4692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xemple sous-titre">
            <a:extLst>
              <a:ext uri="{FF2B5EF4-FFF2-40B4-BE49-F238E27FC236}">
                <a16:creationId xmlns:a16="http://schemas.microsoft.com/office/drawing/2014/main" id="{B8655DE6-EADC-6A45-33EA-73A935F86B7E}"/>
              </a:ext>
            </a:extLst>
          </p:cNvPr>
          <p:cNvSpPr/>
          <p:nvPr userDrawn="1"/>
        </p:nvSpPr>
        <p:spPr>
          <a:xfrm>
            <a:off x="8194340" y="5856777"/>
            <a:ext cx="3156968" cy="4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 sz="200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r"/>
            <a:r>
              <a:rPr lang="fr-FR" sz="1400" b="1" dirty="0">
                <a:solidFill>
                  <a:schemeClr val="bg2">
                    <a:lumMod val="10000"/>
                  </a:schemeClr>
                </a:solidFill>
                <a:latin typeface="Poppins" pitchFamily="2" charset="77"/>
                <a:cs typeface="Poppins" pitchFamily="2" charset="77"/>
              </a:rPr>
              <a:t>Tout pour s’évader en Belgique !</a:t>
            </a:r>
          </a:p>
        </p:txBody>
      </p:sp>
    </p:spTree>
    <p:extLst>
      <p:ext uri="{BB962C8B-B14F-4D97-AF65-F5344CB8AC3E}">
        <p14:creationId xmlns:p14="http://schemas.microsoft.com/office/powerpoint/2010/main" val="128828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3549-C6CC-49F9-BB0F-A41B394A47AA}" type="datetime1">
              <a:rPr lang="fr-BE" smtClean="0"/>
              <a:t>10-10-24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3754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B3771C-8394-B08A-A2FF-F09219F20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b="14917"/>
          <a:stretch/>
        </p:blipFill>
        <p:spPr>
          <a:xfrm>
            <a:off x="482600" y="0"/>
            <a:ext cx="11302999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DA3E03-36EC-AB19-6197-7BF42D54C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6D6F4F9-F3D6-5F35-EEDE-38A68358AF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502" y="231772"/>
            <a:ext cx="5021738" cy="4692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Exemple sous-titre">
            <a:extLst>
              <a:ext uri="{FF2B5EF4-FFF2-40B4-BE49-F238E27FC236}">
                <a16:creationId xmlns:a16="http://schemas.microsoft.com/office/drawing/2014/main" id="{04C279FA-4A8F-50EA-A4E5-83B45681E5C2}"/>
              </a:ext>
            </a:extLst>
          </p:cNvPr>
          <p:cNvSpPr/>
          <p:nvPr userDrawn="1"/>
        </p:nvSpPr>
        <p:spPr>
          <a:xfrm>
            <a:off x="8194340" y="5856777"/>
            <a:ext cx="3156968" cy="4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r"/>
            <a:r>
              <a:rPr lang="en-GB" sz="18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Tout pour se </a:t>
            </a:r>
            <a:r>
              <a:rPr lang="en-GB" sz="18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réunir</a:t>
            </a:r>
            <a:r>
              <a:rPr lang="en-GB" sz="18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536386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B3771C-8394-B08A-A2FF-F09219F20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b="14917"/>
          <a:stretch/>
        </p:blipFill>
        <p:spPr>
          <a:xfrm>
            <a:off x="482600" y="0"/>
            <a:ext cx="11302999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DA3E03-36EC-AB19-6197-7BF42D54C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6D6F4F9-F3D6-5F35-EEDE-38A68358AF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502" y="231772"/>
            <a:ext cx="5021738" cy="4692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Exemple sous-titre">
            <a:extLst>
              <a:ext uri="{FF2B5EF4-FFF2-40B4-BE49-F238E27FC236}">
                <a16:creationId xmlns:a16="http://schemas.microsoft.com/office/drawing/2014/main" id="{5D71B812-65B9-1D15-89B6-9D7EEFF1D28A}"/>
              </a:ext>
            </a:extLst>
          </p:cNvPr>
          <p:cNvSpPr/>
          <p:nvPr userDrawn="1"/>
        </p:nvSpPr>
        <p:spPr>
          <a:xfrm>
            <a:off x="6879169" y="5856777"/>
            <a:ext cx="4472139" cy="4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r"/>
            <a:r>
              <a:rPr lang="fr-FR" sz="1400" b="1" dirty="0" err="1">
                <a:solidFill>
                  <a:schemeClr val="bg2">
                    <a:lumMod val="10000"/>
                  </a:schemeClr>
                </a:solidFill>
                <a:latin typeface="Poppins" pitchFamily="2" charset="77"/>
                <a:cs typeface="Poppins" pitchFamily="2" charset="77"/>
              </a:rPr>
              <a:t>Beleef</a:t>
            </a:r>
            <a:r>
              <a:rPr lang="fr-FR" sz="1400" b="1" dirty="0">
                <a:solidFill>
                  <a:schemeClr val="bg2">
                    <a:lumMod val="10000"/>
                  </a:schemeClr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FR" sz="1400" b="1" dirty="0" err="1">
                <a:solidFill>
                  <a:schemeClr val="bg2">
                    <a:lumMod val="10000"/>
                  </a:schemeClr>
                </a:solidFill>
                <a:latin typeface="Poppins" pitchFamily="2" charset="77"/>
                <a:cs typeface="Poppins" pitchFamily="2" charset="77"/>
              </a:rPr>
              <a:t>Wallonië</a:t>
            </a:r>
            <a:r>
              <a:rPr lang="fr-FR" sz="1400" b="1" dirty="0">
                <a:solidFill>
                  <a:schemeClr val="bg2">
                    <a:lumMod val="10000"/>
                  </a:schemeClr>
                </a:solidFill>
                <a:latin typeface="Poppins" pitchFamily="2" charset="77"/>
                <a:cs typeface="Poppins" pitchFamily="2" charset="77"/>
              </a:rPr>
              <a:t> en de </a:t>
            </a:r>
            <a:r>
              <a:rPr lang="fr-FR" sz="1400" b="1" dirty="0" err="1">
                <a:solidFill>
                  <a:schemeClr val="bg2">
                    <a:lumMod val="10000"/>
                  </a:schemeClr>
                </a:solidFill>
                <a:latin typeface="Poppins" pitchFamily="2" charset="77"/>
                <a:cs typeface="Poppins" pitchFamily="2" charset="77"/>
              </a:rPr>
              <a:t>Ardennen</a:t>
            </a:r>
            <a:r>
              <a:rPr lang="fr-FR" sz="1400" b="1" dirty="0">
                <a:solidFill>
                  <a:schemeClr val="bg2">
                    <a:lumMod val="10000"/>
                  </a:schemeClr>
                </a:solidFill>
                <a:latin typeface="Poppins" pitchFamily="2" charset="77"/>
                <a:cs typeface="Poppins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18047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N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B3771C-8394-B08A-A2FF-F09219F20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b="14917"/>
          <a:stretch/>
        </p:blipFill>
        <p:spPr>
          <a:xfrm>
            <a:off x="482600" y="0"/>
            <a:ext cx="11302999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DA3E03-36EC-AB19-6197-7BF42D54C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6D6F4F9-F3D6-5F35-EEDE-38A68358AF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502" y="231772"/>
            <a:ext cx="5021738" cy="4692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xemple sous-titre">
            <a:extLst>
              <a:ext uri="{FF2B5EF4-FFF2-40B4-BE49-F238E27FC236}">
                <a16:creationId xmlns:a16="http://schemas.microsoft.com/office/drawing/2014/main" id="{863D78BF-1CF7-F02E-5D1F-9EAA6D35A274}"/>
              </a:ext>
            </a:extLst>
          </p:cNvPr>
          <p:cNvSpPr/>
          <p:nvPr userDrawn="1"/>
        </p:nvSpPr>
        <p:spPr>
          <a:xfrm>
            <a:off x="8194340" y="5856777"/>
            <a:ext cx="3156968" cy="4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 sz="200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r"/>
            <a:r>
              <a:rPr lang="en-GB" sz="16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Het </a:t>
            </a:r>
            <a:r>
              <a:rPr lang="en-GB" sz="16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Ideale</a:t>
            </a:r>
            <a:r>
              <a:rPr lang="en-GB" sz="16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GB" sz="16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bedrijfsuitje</a:t>
            </a:r>
            <a:r>
              <a:rPr lang="en-GB" sz="16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46903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B3771C-8394-B08A-A2FF-F09219F20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b="14917"/>
          <a:stretch/>
        </p:blipFill>
        <p:spPr>
          <a:xfrm>
            <a:off x="482600" y="0"/>
            <a:ext cx="11302999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DA3E03-36EC-AB19-6197-7BF42D54C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6D6F4F9-F3D6-5F35-EEDE-38A68358AF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502" y="231772"/>
            <a:ext cx="5021738" cy="4692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xemple sous-titre">
            <a:extLst>
              <a:ext uri="{FF2B5EF4-FFF2-40B4-BE49-F238E27FC236}">
                <a16:creationId xmlns:a16="http://schemas.microsoft.com/office/drawing/2014/main" id="{5CF42014-756F-AA64-C2D2-A23E545C2D65}"/>
              </a:ext>
            </a:extLst>
          </p:cNvPr>
          <p:cNvSpPr/>
          <p:nvPr userDrawn="1"/>
        </p:nvSpPr>
        <p:spPr>
          <a:xfrm>
            <a:off x="8194340" y="5856777"/>
            <a:ext cx="3156968" cy="4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r"/>
            <a:r>
              <a:rPr lang="en-GB" sz="14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The Ultimate Belgian Getaway</a:t>
            </a:r>
            <a:endParaRPr lang="fr-FR" sz="1400" b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0878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B3771C-8394-B08A-A2FF-F09219F20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b="14917"/>
          <a:stretch/>
        </p:blipFill>
        <p:spPr>
          <a:xfrm>
            <a:off x="482600" y="0"/>
            <a:ext cx="11302999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DA3E03-36EC-AB19-6197-7BF42D54C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6D6F4F9-F3D6-5F35-EEDE-38A68358AF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502" y="231772"/>
            <a:ext cx="5021738" cy="4692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Exemple sous-titre">
            <a:extLst>
              <a:ext uri="{FF2B5EF4-FFF2-40B4-BE49-F238E27FC236}">
                <a16:creationId xmlns:a16="http://schemas.microsoft.com/office/drawing/2014/main" id="{2A91A293-06DA-F85B-15D0-063E7AC80E47}"/>
              </a:ext>
            </a:extLst>
          </p:cNvPr>
          <p:cNvSpPr/>
          <p:nvPr userDrawn="1"/>
        </p:nvSpPr>
        <p:spPr>
          <a:xfrm>
            <a:off x="8194340" y="5856777"/>
            <a:ext cx="3156968" cy="4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r"/>
            <a:r>
              <a:rPr lang="en-GB" sz="14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Kleine</a:t>
            </a:r>
            <a:r>
              <a:rPr lang="en-GB" sz="14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Fluchten</a:t>
            </a:r>
            <a:r>
              <a:rPr lang="en-GB" sz="14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nach</a:t>
            </a:r>
            <a:r>
              <a:rPr lang="en-GB" sz="14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Belgien</a:t>
            </a:r>
            <a:r>
              <a:rPr lang="en-GB" sz="14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4348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FD4282-AF27-E0DB-8AE8-88F82E4AD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BE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07F627-156E-AFEA-2EE3-890D14933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3771C-8394-B08A-A2FF-F09219F20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b="14917"/>
          <a:stretch/>
        </p:blipFill>
        <p:spPr>
          <a:xfrm>
            <a:off x="482600" y="0"/>
            <a:ext cx="11302999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DA3E03-36EC-AB19-6197-7BF42D54C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6D6F4F9-F3D6-5F35-EEDE-38A68358AF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502" y="231772"/>
            <a:ext cx="5021738" cy="4692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xemple sous-titre">
            <a:extLst>
              <a:ext uri="{FF2B5EF4-FFF2-40B4-BE49-F238E27FC236}">
                <a16:creationId xmlns:a16="http://schemas.microsoft.com/office/drawing/2014/main" id="{49D9CFF6-528D-6A0F-55E3-EE9787991F63}"/>
              </a:ext>
            </a:extLst>
          </p:cNvPr>
          <p:cNvSpPr/>
          <p:nvPr userDrawn="1"/>
        </p:nvSpPr>
        <p:spPr>
          <a:xfrm>
            <a:off x="8194340" y="5856777"/>
            <a:ext cx="3156968" cy="4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 sz="200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r"/>
            <a:r>
              <a:rPr lang="en-GB" sz="18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El </a:t>
            </a:r>
            <a:r>
              <a:rPr lang="en-GB" sz="18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secreto</a:t>
            </a:r>
            <a:r>
              <a:rPr lang="en-GB" sz="18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de </a:t>
            </a:r>
            <a:r>
              <a:rPr lang="en-GB" sz="18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Bélgica</a:t>
            </a:r>
            <a:endParaRPr lang="fr-FR" sz="1800" b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9092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B3771C-8394-B08A-A2FF-F09219F20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b="14917"/>
          <a:stretch/>
        </p:blipFill>
        <p:spPr>
          <a:xfrm>
            <a:off x="482600" y="0"/>
            <a:ext cx="11302999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DA3E03-36EC-AB19-6197-7BF42D54C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6D6F4F9-F3D6-5F35-EEDE-38A68358AF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502" y="231772"/>
            <a:ext cx="5021738" cy="4692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Exemple sous-titre">
            <a:extLst>
              <a:ext uri="{FF2B5EF4-FFF2-40B4-BE49-F238E27FC236}">
                <a16:creationId xmlns:a16="http://schemas.microsoft.com/office/drawing/2014/main" id="{98250920-60A9-8A08-2DDE-0C464BF2FFA6}"/>
              </a:ext>
            </a:extLst>
          </p:cNvPr>
          <p:cNvSpPr/>
          <p:nvPr userDrawn="1"/>
        </p:nvSpPr>
        <p:spPr>
          <a:xfrm>
            <a:off x="8194340" y="5856777"/>
            <a:ext cx="3156968" cy="4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 sz="200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r"/>
            <a:r>
              <a:rPr lang="en-GB" sz="18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Votre</a:t>
            </a:r>
            <a:r>
              <a:rPr lang="en-GB" sz="18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GB" sz="18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texte</a:t>
            </a:r>
            <a:r>
              <a:rPr lang="en-GB" sz="1800" b="1" u="none" strike="noStrike" dirty="0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GB" sz="1800" b="1" u="none" strike="noStrike" dirty="0" err="1">
                <a:solidFill>
                  <a:srgbClr val="222222"/>
                </a:solidFill>
                <a:effectLst/>
                <a:latin typeface="Poppins" pitchFamily="2" charset="77"/>
                <a:cs typeface="Poppins" pitchFamily="2" charset="77"/>
              </a:rPr>
              <a:t>ici</a:t>
            </a:r>
            <a:endParaRPr lang="fr-FR" sz="1800" b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6231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o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62C5E101-8E51-2D17-952C-3A835634F179}"/>
              </a:ext>
            </a:extLst>
          </p:cNvPr>
          <p:cNvSpPr/>
          <p:nvPr userDrawn="1"/>
        </p:nvSpPr>
        <p:spPr>
          <a:xfrm>
            <a:off x="118533" y="237067"/>
            <a:ext cx="11497600" cy="6112800"/>
          </a:xfrm>
          <a:prstGeom prst="rect">
            <a:avLst/>
          </a:prstGeom>
          <a:solidFill>
            <a:srgbClr val="10A6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CA214A2B-0981-50C6-FD99-D7EA69B4C68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7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4;p14">
            <a:extLst>
              <a:ext uri="{FF2B5EF4-FFF2-40B4-BE49-F238E27FC236}">
                <a16:creationId xmlns:a16="http://schemas.microsoft.com/office/drawing/2014/main" id="{CCBA0D95-3A3D-A568-EF45-6FE03DDEA75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34" y="0"/>
            <a:ext cx="6908287" cy="88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575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A6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1060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1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758F-49EC-434F-91D5-1D89EFF70C24}" type="datetime1">
              <a:rPr lang="fr-BE" smtClean="0"/>
              <a:t>10-10-24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3858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4928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ight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8252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A6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2" name="Google Shape;90;p17">
            <a:extLst>
              <a:ext uri="{FF2B5EF4-FFF2-40B4-BE49-F238E27FC236}">
                <a16:creationId xmlns:a16="http://schemas.microsoft.com/office/drawing/2014/main" id="{81CAAD4D-1FFD-A2B6-896F-970124C26B9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33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2" name="Google Shape;90;p17">
            <a:extLst>
              <a:ext uri="{FF2B5EF4-FFF2-40B4-BE49-F238E27FC236}">
                <a16:creationId xmlns:a16="http://schemas.microsoft.com/office/drawing/2014/main" id="{81CAAD4D-1FFD-A2B6-896F-970124C26B9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044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2" name="Google Shape;90;p17">
            <a:extLst>
              <a:ext uri="{FF2B5EF4-FFF2-40B4-BE49-F238E27FC236}">
                <a16:creationId xmlns:a16="http://schemas.microsoft.com/office/drawing/2014/main" id="{81CAAD4D-1FFD-A2B6-896F-970124C26B9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560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2" name="Google Shape;90;p17">
            <a:extLst>
              <a:ext uri="{FF2B5EF4-FFF2-40B4-BE49-F238E27FC236}">
                <a16:creationId xmlns:a16="http://schemas.microsoft.com/office/drawing/2014/main" id="{81CAAD4D-1FFD-A2B6-896F-970124C26B9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14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A6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E5D6F575-85A3-CC7F-6C07-2881729892D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583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E5D6F575-85A3-CC7F-6C07-2881729892D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282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l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E5D6F575-85A3-CC7F-6C07-2881729892D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212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E5D6F575-85A3-CC7F-6C07-2881729892D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707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3D978-9857-4E0B-9961-B19F2D61FA3D}" type="datetime1">
              <a:rPr lang="fr-BE" smtClean="0"/>
              <a:t>10-10-24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3187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ll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E5D6F575-85A3-CC7F-6C07-2881729892D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988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EACCC00A-E842-819F-AF5B-64375A5F1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3548" y="6463785"/>
            <a:ext cx="1869534" cy="174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853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9573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9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B3025A5A-C610-D7B6-E046-774EFDCB495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5011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515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C333-9179-4E0C-9740-D8106F692ECA}" type="datetime1">
              <a:rPr lang="fr-BE" smtClean="0"/>
              <a:t>10-10-24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918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790-7E22-4E0D-BB15-321EEE3F7338}" type="datetime1">
              <a:rPr lang="fr-BE" smtClean="0"/>
              <a:t>10-10-24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441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D913-D818-40A5-ACA4-0AC76ACF1461}" type="datetime1">
              <a:rPr lang="fr-BE" smtClean="0"/>
              <a:t>10-10-24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712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B9C-ACAE-438D-9C56-FB681DD8A6E8}" type="datetime1">
              <a:rPr lang="fr-BE" smtClean="0"/>
              <a:t>10-10-24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058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216D-E925-4980-9329-01AB3CDC7989}" type="datetime1">
              <a:rPr lang="fr-BE" smtClean="0"/>
              <a:t>10-10-24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Ensemble, développons un tourisme de qualité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345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DC83E-1F3F-4D01-8CFB-BBCAA479A281}" type="datetime1">
              <a:rPr lang="fr-BE" smtClean="0"/>
              <a:t>10-10-24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Ensemble, développons un tourisme de qualité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B08EE-89F8-4D75-A0C9-29567A63266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1812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519EA-6477-F741-0836-74AFF0C7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Le PASS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5F853-87EC-0575-B038-9875CD2C8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3F2C0-5448-6995-4031-24938B817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2D388-9D3C-1240-99A9-6DEC3C28A3B7}" type="datetimeFigureOut">
              <a:rPr lang="en-BE" smtClean="0"/>
              <a:t>10/10/2024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7CE91-5887-1BAE-5B00-5F14C42A1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DED48-4C31-4D9B-DBEF-E1CB0E1C4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FF38B-BA0D-BF44-9F7B-06CF1818F563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0832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jecs.in/index.php/ijecs/article/view/3983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nc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golf, texte&#10;&#10;Description générée automatiquement">
            <a:extLst>
              <a:ext uri="{FF2B5EF4-FFF2-40B4-BE49-F238E27FC236}">
                <a16:creationId xmlns:a16="http://schemas.microsoft.com/office/drawing/2014/main" id="{D89412BE-E953-F361-0828-77FB216CF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27748D-5514-970E-6FD2-F41F7AB78320}"/>
              </a:ext>
            </a:extLst>
          </p:cNvPr>
          <p:cNvSpPr/>
          <p:nvPr/>
        </p:nvSpPr>
        <p:spPr>
          <a:xfrm>
            <a:off x="0" y="361889"/>
            <a:ext cx="6621197" cy="400111"/>
          </a:xfrm>
          <a:prstGeom prst="rect">
            <a:avLst/>
          </a:prstGeom>
          <a:solidFill>
            <a:srgbClr val="3AB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lano Classic" panose="00000500000000000000" pitchFamily="2" charset="0"/>
                <a:ea typeface="+mn-ea"/>
                <a:cs typeface="+mn-cs"/>
              </a:rPr>
              <a:t>ENSEMBLE, D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lano Classic" panose="00000500000000000000" pitchFamily="2" charset="0"/>
                <a:ea typeface="+mn-ea"/>
                <a:cs typeface="Arial" panose="020B0604020202020204" pitchFamily="34" charset="0"/>
              </a:rPr>
              <a:t>É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lano Classic" panose="00000500000000000000" pitchFamily="2" charset="0"/>
                <a:ea typeface="+mn-ea"/>
                <a:cs typeface="+mn-cs"/>
              </a:rPr>
              <a:t>VELOPPONS UN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lano Classic" panose="00000500000000000000" pitchFamily="2" charset="0"/>
                <a:ea typeface="+mn-ea"/>
                <a:cs typeface="+mn-cs"/>
              </a:rPr>
              <a:t>TOURISME DE QUALIT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lano Classic" panose="00000500000000000000" pitchFamily="2" charset="0"/>
                <a:ea typeface="+mn-ea"/>
                <a:cs typeface="Arial" panose="020B0604020202020204" pitchFamily="34" charset="0"/>
              </a:rPr>
              <a:t>É</a:t>
            </a:r>
            <a:endParaRPr kumimoji="0" lang="fr-BE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lano Classic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5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38"/>
          <p:cNvPicPr preferRelativeResize="0"/>
          <p:nvPr/>
        </p:nvPicPr>
        <p:blipFill>
          <a:blip r:embed="rId3"/>
          <a:srcRect t="27539" b="9737"/>
          <a:stretch/>
        </p:blipFill>
        <p:spPr>
          <a:xfrm>
            <a:off x="7889834" y="0"/>
            <a:ext cx="4302167" cy="4047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8"/>
          <p:cNvPicPr preferRelativeResize="0"/>
          <p:nvPr/>
        </p:nvPicPr>
        <p:blipFill>
          <a:blip r:embed="rId4"/>
          <a:srcRect l="55743" r="12667"/>
          <a:stretch/>
        </p:blipFill>
        <p:spPr>
          <a:xfrm>
            <a:off x="1" y="0"/>
            <a:ext cx="324973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8"/>
          <p:cNvPicPr preferRelativeResize="0"/>
          <p:nvPr/>
        </p:nvPicPr>
        <p:blipFill>
          <a:blip r:embed="rId5"/>
          <a:srcRect l="27447" r="27447"/>
          <a:stretch/>
        </p:blipFill>
        <p:spPr>
          <a:xfrm>
            <a:off x="3249733" y="1"/>
            <a:ext cx="46400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8"/>
          <p:cNvPicPr preferRelativeResize="0"/>
          <p:nvPr/>
        </p:nvPicPr>
        <p:blipFill>
          <a:blip r:embed="rId6"/>
          <a:srcRect t="1008" b="1008"/>
          <a:stretch/>
        </p:blipFill>
        <p:spPr>
          <a:xfrm>
            <a:off x="7889834" y="4047734"/>
            <a:ext cx="4302165" cy="2810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3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3;p20">
            <a:extLst>
              <a:ext uri="{FF2B5EF4-FFF2-40B4-BE49-F238E27FC236}">
                <a16:creationId xmlns:a16="http://schemas.microsoft.com/office/drawing/2014/main" id="{E60F0EAB-C792-B5C3-2807-4D797B1758DA}"/>
              </a:ext>
            </a:extLst>
          </p:cNvPr>
          <p:cNvSpPr txBox="1"/>
          <p:nvPr/>
        </p:nvSpPr>
        <p:spPr>
          <a:xfrm>
            <a:off x="5666597" y="719231"/>
            <a:ext cx="5256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En collaboration avec 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Google Shape;114;p20">
            <a:extLst>
              <a:ext uri="{FF2B5EF4-FFF2-40B4-BE49-F238E27FC236}">
                <a16:creationId xmlns:a16="http://schemas.microsoft.com/office/drawing/2014/main" id="{626BC35E-05C3-1D8C-6E84-94F6E0262EAC}"/>
              </a:ext>
            </a:extLst>
          </p:cNvPr>
          <p:cNvSpPr txBox="1"/>
          <p:nvPr/>
        </p:nvSpPr>
        <p:spPr>
          <a:xfrm>
            <a:off x="5666597" y="2483162"/>
            <a:ext cx="52560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Campagne de sensibilisation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« ça nous regarde »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115;p20">
            <a:extLst>
              <a:ext uri="{FF2B5EF4-FFF2-40B4-BE49-F238E27FC236}">
                <a16:creationId xmlns:a16="http://schemas.microsoft.com/office/drawing/2014/main" id="{9FFCEC7E-9C93-837D-890C-3792AD6EB149}"/>
              </a:ext>
            </a:extLst>
          </p:cNvPr>
          <p:cNvSpPr txBox="1"/>
          <p:nvPr/>
        </p:nvSpPr>
        <p:spPr>
          <a:xfrm>
            <a:off x="5666597" y="3894793"/>
            <a:ext cx="45321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Communication via les réseaux sociaux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</a:b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Différents filtres existants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</a:b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Mettre en avant les paysages wallons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" name="Image 6" descr="Une image contenant arbre, eau, herbe, lac&#10;&#10;Description générée automatiquement">
            <a:extLst>
              <a:ext uri="{FF2B5EF4-FFF2-40B4-BE49-F238E27FC236}">
                <a16:creationId xmlns:a16="http://schemas.microsoft.com/office/drawing/2014/main" id="{C1214209-BACE-783D-6207-AE8B10260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736" y="83566"/>
            <a:ext cx="1783402" cy="2219040"/>
          </a:xfrm>
          <a:prstGeom prst="rect">
            <a:avLst/>
          </a:prstGeom>
        </p:spPr>
      </p:pic>
      <p:pic>
        <p:nvPicPr>
          <p:cNvPr id="8" name="Image 7" descr="Une image contenant plein air, nuage, paysage, herbe&#10;&#10;Description générée automatiquement">
            <a:extLst>
              <a:ext uri="{FF2B5EF4-FFF2-40B4-BE49-F238E27FC236}">
                <a16:creationId xmlns:a16="http://schemas.microsoft.com/office/drawing/2014/main" id="{E8AD6699-0C2B-EFBA-99D4-0A7C07033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1" y="83565"/>
            <a:ext cx="1789499" cy="2219040"/>
          </a:xfrm>
          <a:prstGeom prst="rect">
            <a:avLst/>
          </a:prstGeom>
        </p:spPr>
      </p:pic>
      <p:pic>
        <p:nvPicPr>
          <p:cNvPr id="9" name="Image 8" descr="Une image contenant plein air, lac, ciel, eau&#10;&#10;Description générée automatiquement">
            <a:extLst>
              <a:ext uri="{FF2B5EF4-FFF2-40B4-BE49-F238E27FC236}">
                <a16:creationId xmlns:a16="http://schemas.microsoft.com/office/drawing/2014/main" id="{36B4A4E9-2FB6-8204-6AF4-07234ADD8E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90"/>
          <a:stretch/>
        </p:blipFill>
        <p:spPr>
          <a:xfrm>
            <a:off x="1897736" y="2302605"/>
            <a:ext cx="1783402" cy="2238145"/>
          </a:xfrm>
          <a:prstGeom prst="rect">
            <a:avLst/>
          </a:prstGeom>
        </p:spPr>
      </p:pic>
      <p:pic>
        <p:nvPicPr>
          <p:cNvPr id="10" name="Image 9" descr="Une image contenant plein air, eau, ciel, bâtiment&#10;&#10;Description générée automatiquement">
            <a:extLst>
              <a:ext uri="{FF2B5EF4-FFF2-40B4-BE49-F238E27FC236}">
                <a16:creationId xmlns:a16="http://schemas.microsoft.com/office/drawing/2014/main" id="{2A5CE9D5-0798-43E1-391F-A8B4DBFDB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44" y="2302605"/>
            <a:ext cx="1796306" cy="2238145"/>
          </a:xfrm>
          <a:prstGeom prst="rect">
            <a:avLst/>
          </a:prstGeom>
        </p:spPr>
      </p:pic>
      <p:pic>
        <p:nvPicPr>
          <p:cNvPr id="12" name="Image 11" descr="Une image contenant plein air, bâtiment, ciel, herbe&#10;&#10;Description générée automatiquement">
            <a:extLst>
              <a:ext uri="{FF2B5EF4-FFF2-40B4-BE49-F238E27FC236}">
                <a16:creationId xmlns:a16="http://schemas.microsoft.com/office/drawing/2014/main" id="{FE9F77C3-CAA5-3810-0326-22C5115C3E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" b="136"/>
          <a:stretch/>
        </p:blipFill>
        <p:spPr>
          <a:xfrm>
            <a:off x="115850" y="4540750"/>
            <a:ext cx="1781885" cy="2208086"/>
          </a:xfrm>
          <a:prstGeom prst="rect">
            <a:avLst/>
          </a:prstGeom>
        </p:spPr>
      </p:pic>
      <p:pic>
        <p:nvPicPr>
          <p:cNvPr id="14" name="Image 13" descr="Une image contenant plein air, bâtiment, herbe, ciel&#10;&#10;Description générée automatiquement">
            <a:extLst>
              <a:ext uri="{FF2B5EF4-FFF2-40B4-BE49-F238E27FC236}">
                <a16:creationId xmlns:a16="http://schemas.microsoft.com/office/drawing/2014/main" id="{B220E74F-2E0D-A3A3-A915-EB800ECA5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7735" y="4540749"/>
            <a:ext cx="1781885" cy="2208087"/>
          </a:xfrm>
          <a:prstGeom prst="rect">
            <a:avLst/>
          </a:prstGeom>
        </p:spPr>
      </p:pic>
      <p:pic>
        <p:nvPicPr>
          <p:cNvPr id="1026" name="Picture 2" descr="La cataracte — Eqla">
            <a:extLst>
              <a:ext uri="{FF2B5EF4-FFF2-40B4-BE49-F238E27FC236}">
                <a16:creationId xmlns:a16="http://schemas.microsoft.com/office/drawing/2014/main" id="{75A8BED5-52F9-FEE4-F4D9-778F6288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31" y="1252056"/>
            <a:ext cx="1510625" cy="71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B1031A8-2AAB-8C54-05D2-BD516B5D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60" b="5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88;p17">
            <a:extLst>
              <a:ext uri="{FF2B5EF4-FFF2-40B4-BE49-F238E27FC236}">
                <a16:creationId xmlns:a16="http://schemas.microsoft.com/office/drawing/2014/main" id="{ADB88541-1C78-D027-178C-7451317CFB98}"/>
              </a:ext>
            </a:extLst>
          </p:cNvPr>
          <p:cNvSpPr txBox="1"/>
          <p:nvPr/>
        </p:nvSpPr>
        <p:spPr>
          <a:xfrm>
            <a:off x="722768" y="3680853"/>
            <a:ext cx="824538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fr" sz="8000" b="1" dirty="0">
                <a:solidFill>
                  <a:srgbClr val="FFFFFF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Projets futurs</a:t>
            </a:r>
            <a:endParaRPr sz="8000" b="1" dirty="0">
              <a:solidFill>
                <a:srgbClr val="FFFFFF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" name="Google Shape;90;p17">
            <a:extLst>
              <a:ext uri="{FF2B5EF4-FFF2-40B4-BE49-F238E27FC236}">
                <a16:creationId xmlns:a16="http://schemas.microsoft.com/office/drawing/2014/main" id="{D48EC282-0E04-0639-49CF-9ACB187FEC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8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7A3A3DC-09E3-AB5B-B318-B1F410112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10" b="6531"/>
          <a:stretch/>
        </p:blipFill>
        <p:spPr>
          <a:xfrm>
            <a:off x="6295292" y="0"/>
            <a:ext cx="5896708" cy="6858001"/>
          </a:xfrm>
          <a:prstGeom prst="rect">
            <a:avLst/>
          </a:prstGeom>
        </p:spPr>
      </p:pic>
      <p:sp>
        <p:nvSpPr>
          <p:cNvPr id="6" name="Google Shape;113;p20">
            <a:extLst>
              <a:ext uri="{FF2B5EF4-FFF2-40B4-BE49-F238E27FC236}">
                <a16:creationId xmlns:a16="http://schemas.microsoft.com/office/drawing/2014/main" id="{4776D1D1-A010-0C66-74BC-63F1B5FB119F}"/>
              </a:ext>
            </a:extLst>
          </p:cNvPr>
          <p:cNvSpPr txBox="1"/>
          <p:nvPr/>
        </p:nvSpPr>
        <p:spPr>
          <a:xfrm>
            <a:off x="840000" y="1449799"/>
            <a:ext cx="5256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fr-BE" sz="4000" b="1" dirty="0">
                <a:latin typeface="Poppins"/>
                <a:ea typeface="Poppins"/>
                <a:cs typeface="Poppins"/>
                <a:sym typeface="Poppins"/>
              </a:rPr>
              <a:t>Création d’un nouveau site web</a:t>
            </a:r>
          </a:p>
        </p:txBody>
      </p:sp>
      <p:sp>
        <p:nvSpPr>
          <p:cNvPr id="7" name="Google Shape;115;p20">
            <a:extLst>
              <a:ext uri="{FF2B5EF4-FFF2-40B4-BE49-F238E27FC236}">
                <a16:creationId xmlns:a16="http://schemas.microsoft.com/office/drawing/2014/main" id="{2EDA145B-98BD-0FA2-8B77-003F86A086F2}"/>
              </a:ext>
            </a:extLst>
          </p:cNvPr>
          <p:cNvSpPr txBox="1"/>
          <p:nvPr/>
        </p:nvSpPr>
        <p:spPr>
          <a:xfrm>
            <a:off x="839999" y="3071447"/>
            <a:ext cx="5056709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endParaRPr lang="fr-FR" sz="1600" dirty="0">
              <a:solidFill>
                <a:schemeClr val="bg2">
                  <a:lumMod val="1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Lancement d’un appel d’offre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2">
                  <a:lumMod val="1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Inclure l’accessibilité numérique</a:t>
            </a:r>
          </a:p>
          <a:p>
            <a:endParaRPr lang="fr-FR" sz="1600" i="1" dirty="0">
              <a:solidFill>
                <a:schemeClr val="bg2">
                  <a:lumMod val="1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Collaboration avec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2">
                  <a:lumMod val="1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Respecter les </a:t>
            </a:r>
            <a:r>
              <a:rPr lang="fr-FR" sz="1600" i="1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normes WCAG 2.0 de niveau AA</a:t>
            </a:r>
          </a:p>
          <a:p>
            <a:endParaRPr sz="1600" dirty="0">
              <a:solidFill>
                <a:schemeClr val="bg2">
                  <a:lumMod val="1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" name="Google Shape;90;p17">
            <a:extLst>
              <a:ext uri="{FF2B5EF4-FFF2-40B4-BE49-F238E27FC236}">
                <a16:creationId xmlns:a16="http://schemas.microsoft.com/office/drawing/2014/main" id="{D1532376-3ADA-B658-C318-E03D9C5B79B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3547" y="6463785"/>
            <a:ext cx="1869000" cy="1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AnySurfer - Pour un internet plus accessible">
            <a:extLst>
              <a:ext uri="{FF2B5EF4-FFF2-40B4-BE49-F238E27FC236}">
                <a16:creationId xmlns:a16="http://schemas.microsoft.com/office/drawing/2014/main" id="{3C72CD0A-F820-38AD-54B8-090E3047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09" y="4071964"/>
            <a:ext cx="611842" cy="6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72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BFE02AB8-BE0F-BCC0-757D-811087593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548" y="6463785"/>
            <a:ext cx="1869534" cy="1747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113;p20">
            <a:extLst>
              <a:ext uri="{FF2B5EF4-FFF2-40B4-BE49-F238E27FC236}">
                <a16:creationId xmlns:a16="http://schemas.microsoft.com/office/drawing/2014/main" id="{02DA026C-0E3F-3D67-DA52-52CF8F46B616}"/>
              </a:ext>
            </a:extLst>
          </p:cNvPr>
          <p:cNvSpPr txBox="1"/>
          <p:nvPr/>
        </p:nvSpPr>
        <p:spPr>
          <a:xfrm>
            <a:off x="6742362" y="1170100"/>
            <a:ext cx="5256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fr-BE" sz="4000" b="1" dirty="0">
                <a:latin typeface="Poppins"/>
                <a:ea typeface="Poppins"/>
                <a:cs typeface="Poppins"/>
                <a:sym typeface="Poppins"/>
              </a:rPr>
              <a:t>Création de séjours </a:t>
            </a:r>
            <a:r>
              <a:rPr lang="fr-BE" sz="4000" b="1" dirty="0" err="1">
                <a:latin typeface="Poppins"/>
                <a:ea typeface="Poppins"/>
                <a:cs typeface="Poppins"/>
                <a:sym typeface="Poppins"/>
              </a:rPr>
              <a:t>inspirationnels</a:t>
            </a:r>
            <a:endParaRPr lang="fr-BE" sz="4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115;p20">
            <a:extLst>
              <a:ext uri="{FF2B5EF4-FFF2-40B4-BE49-F238E27FC236}">
                <a16:creationId xmlns:a16="http://schemas.microsoft.com/office/drawing/2014/main" id="{0A9A0247-04D4-EFAF-B906-0E8EACF8A4AF}"/>
              </a:ext>
            </a:extLst>
          </p:cNvPr>
          <p:cNvSpPr txBox="1"/>
          <p:nvPr/>
        </p:nvSpPr>
        <p:spPr>
          <a:xfrm>
            <a:off x="6742362" y="3025627"/>
            <a:ext cx="41044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Croissance de l’offre Access-i</a:t>
            </a:r>
            <a:b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</a:br>
            <a:endParaRPr lang="fr-FR" sz="1600" dirty="0">
              <a:solidFill>
                <a:schemeClr val="bg2">
                  <a:lumMod val="1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Création d’expériences personnalisées</a:t>
            </a:r>
            <a:b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</a:br>
            <a:endParaRPr lang="fr-FR" sz="1600" dirty="0">
              <a:solidFill>
                <a:schemeClr val="bg2">
                  <a:lumMod val="1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Séjour complet </a:t>
            </a:r>
          </a:p>
        </p:txBody>
      </p:sp>
      <p:sp>
        <p:nvSpPr>
          <p:cNvPr id="3" name="Google Shape;89;p17">
            <a:extLst>
              <a:ext uri="{FF2B5EF4-FFF2-40B4-BE49-F238E27FC236}">
                <a16:creationId xmlns:a16="http://schemas.microsoft.com/office/drawing/2014/main" id="{A14E708E-AC55-AB24-865C-B419F3D444D8}"/>
              </a:ext>
            </a:extLst>
          </p:cNvPr>
          <p:cNvSpPr txBox="1"/>
          <p:nvPr/>
        </p:nvSpPr>
        <p:spPr>
          <a:xfrm rot="16200000">
            <a:off x="5077399" y="5862205"/>
            <a:ext cx="1793919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fr" sz="7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© </a:t>
            </a:r>
            <a:r>
              <a:rPr lang="fr" sz="7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WBT – </a:t>
            </a:r>
            <a:r>
              <a:rPr lang="fr-BE" sz="700" dirty="0">
                <a:solidFill>
                  <a:schemeClr val="lt1"/>
                </a:solidFill>
                <a:latin typeface="Poppins"/>
                <a:cs typeface="Poppins"/>
              </a:rPr>
              <a:t> Bruno D'</a:t>
            </a:r>
            <a:r>
              <a:rPr lang="fr-BE" sz="700" dirty="0" err="1">
                <a:solidFill>
                  <a:schemeClr val="lt1"/>
                </a:solidFill>
                <a:latin typeface="Poppins"/>
                <a:cs typeface="Poppins"/>
              </a:rPr>
              <a:t>Alimonte</a:t>
            </a:r>
            <a:endParaRPr sz="700" dirty="0">
              <a:solidFill>
                <a:schemeClr val="lt1"/>
              </a:solidFill>
              <a:latin typeface="Poppins"/>
              <a:cs typeface="Poppins"/>
              <a:sym typeface="Poppins"/>
            </a:endParaRPr>
          </a:p>
        </p:txBody>
      </p:sp>
      <p:pic>
        <p:nvPicPr>
          <p:cNvPr id="5" name="Image 4" descr="Une image contenant plein air, ciel, roue, fauteuil roulant&#10;&#10;Description générée automatiquement">
            <a:extLst>
              <a:ext uri="{FF2B5EF4-FFF2-40B4-BE49-F238E27FC236}">
                <a16:creationId xmlns:a16="http://schemas.microsoft.com/office/drawing/2014/main" id="{050D989F-8A3A-3C92-45BD-142AC05BB4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027" b="13966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5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F9005FC-EF70-F793-F9A7-D1D9F7F5AD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69" b="7907"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sp>
        <p:nvSpPr>
          <p:cNvPr id="6" name="Google Shape;114;p20">
            <a:extLst>
              <a:ext uri="{FF2B5EF4-FFF2-40B4-BE49-F238E27FC236}">
                <a16:creationId xmlns:a16="http://schemas.microsoft.com/office/drawing/2014/main" id="{26C55642-8FEB-7361-444B-C587F4306B3A}"/>
              </a:ext>
            </a:extLst>
          </p:cNvPr>
          <p:cNvSpPr txBox="1"/>
          <p:nvPr/>
        </p:nvSpPr>
        <p:spPr>
          <a:xfrm>
            <a:off x="6936000" y="3849699"/>
            <a:ext cx="5256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2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id="7" name="Google Shape;115;p20">
            <a:extLst>
              <a:ext uri="{FF2B5EF4-FFF2-40B4-BE49-F238E27FC236}">
                <a16:creationId xmlns:a16="http://schemas.microsoft.com/office/drawing/2014/main" id="{4030E8B1-ED5F-65C7-0D4B-05E1FB627CBB}"/>
              </a:ext>
            </a:extLst>
          </p:cNvPr>
          <p:cNvSpPr txBox="1"/>
          <p:nvPr/>
        </p:nvSpPr>
        <p:spPr>
          <a:xfrm>
            <a:off x="6936000" y="4157476"/>
            <a:ext cx="41044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fr-FR" sz="16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Tina.Chen@VISITWallonia.be</a:t>
            </a:r>
            <a:endParaRPr sz="16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112;p20">
            <a:extLst>
              <a:ext uri="{FF2B5EF4-FFF2-40B4-BE49-F238E27FC236}">
                <a16:creationId xmlns:a16="http://schemas.microsoft.com/office/drawing/2014/main" id="{45C673AD-2B1C-A563-1C4B-35E86048480B}"/>
              </a:ext>
            </a:extLst>
          </p:cNvPr>
          <p:cNvSpPr txBox="1"/>
          <p:nvPr/>
        </p:nvSpPr>
        <p:spPr>
          <a:xfrm>
            <a:off x="6936000" y="880400"/>
            <a:ext cx="5256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fr" sz="60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Merci</a:t>
            </a:r>
            <a:endParaRPr sz="60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Google Shape;113;p20">
            <a:extLst>
              <a:ext uri="{FF2B5EF4-FFF2-40B4-BE49-F238E27FC236}">
                <a16:creationId xmlns:a16="http://schemas.microsoft.com/office/drawing/2014/main" id="{B5508B7B-C23A-E58B-6B0D-3D2AFA8ECE15}"/>
              </a:ext>
            </a:extLst>
          </p:cNvPr>
          <p:cNvSpPr txBox="1"/>
          <p:nvPr/>
        </p:nvSpPr>
        <p:spPr>
          <a:xfrm>
            <a:off x="6936000" y="1779116"/>
            <a:ext cx="5256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4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fr" sz="4000" b="1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our</a:t>
            </a:r>
            <a:r>
              <a:rPr lang="fr" sz="4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votre</a:t>
            </a:r>
          </a:p>
          <a:p>
            <a:r>
              <a:rPr lang="fr" sz="4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attention</a:t>
            </a:r>
            <a:endParaRPr sz="40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9004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1AB8C7-5149-BB0B-C5DD-474D7D07E6D6}"/>
              </a:ext>
            </a:extLst>
          </p:cNvPr>
          <p:cNvSpPr/>
          <p:nvPr/>
        </p:nvSpPr>
        <p:spPr>
          <a:xfrm>
            <a:off x="2892489" y="1384623"/>
            <a:ext cx="8304246" cy="4534677"/>
          </a:xfrm>
          <a:prstGeom prst="rect">
            <a:avLst/>
          </a:prstGeom>
          <a:solidFill>
            <a:srgbClr val="3AB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BA35838-1112-A963-3D88-F6886602D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366"/>
            <a:ext cx="1160890" cy="714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9CE9AD-663F-B5C9-38A9-13014127941A}"/>
              </a:ext>
            </a:extLst>
          </p:cNvPr>
          <p:cNvSpPr/>
          <p:nvPr/>
        </p:nvSpPr>
        <p:spPr>
          <a:xfrm>
            <a:off x="1137031" y="6560594"/>
            <a:ext cx="74477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100" dirty="0">
                <a:latin typeface="Galano Classic" panose="00000500000000000000" pitchFamily="2" charset="0"/>
              </a:rPr>
              <a:t>ENSEMBLE, D</a:t>
            </a:r>
            <a:r>
              <a:rPr lang="fr-BE" sz="1100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r>
              <a:rPr lang="fr-BE" sz="1100" dirty="0">
                <a:latin typeface="Galano Classic" panose="00000500000000000000" pitchFamily="2" charset="0"/>
              </a:rPr>
              <a:t>VELOPPONS UN </a:t>
            </a:r>
            <a:r>
              <a:rPr lang="fr-BE" sz="1100" b="1" dirty="0">
                <a:latin typeface="Galano Classic" panose="00000500000000000000" pitchFamily="2" charset="0"/>
              </a:rPr>
              <a:t>TOURISME DE QUALIT</a:t>
            </a:r>
            <a:r>
              <a:rPr lang="fr-BE" sz="1100" b="1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endParaRPr lang="fr-BE" sz="1100" b="1" dirty="0">
              <a:latin typeface="Galano Classic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23C914-967D-AA5D-9474-92CBB3765084}"/>
              </a:ext>
            </a:extLst>
          </p:cNvPr>
          <p:cNvSpPr txBox="1"/>
          <p:nvPr/>
        </p:nvSpPr>
        <p:spPr>
          <a:xfrm>
            <a:off x="3657599" y="1723093"/>
            <a:ext cx="6206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Elisabeth Massin</a:t>
            </a:r>
          </a:p>
          <a:p>
            <a:r>
              <a:rPr lang="fr-BE" sz="2400" b="1" dirty="0">
                <a:solidFill>
                  <a:schemeClr val="bg1"/>
                </a:solidFill>
              </a:rPr>
              <a:t>Direction Partenariats </a:t>
            </a:r>
          </a:p>
          <a:p>
            <a:r>
              <a:rPr lang="fr-BE" sz="2400" b="1" dirty="0">
                <a:solidFill>
                  <a:schemeClr val="bg1"/>
                </a:solidFill>
              </a:rPr>
              <a:t>et Projets transversaux et internationaux </a:t>
            </a:r>
            <a:r>
              <a:rPr lang="fr-BE" sz="2400" b="1" dirty="0" err="1">
                <a:solidFill>
                  <a:schemeClr val="bg1"/>
                </a:solidFill>
              </a:rPr>
              <a:t>AviQ</a:t>
            </a:r>
            <a:endParaRPr lang="fr-BE" sz="2400" b="1" dirty="0">
              <a:solidFill>
                <a:schemeClr val="bg1"/>
              </a:solidFill>
            </a:endParaRPr>
          </a:p>
          <a:p>
            <a:r>
              <a:rPr lang="fr-BE" dirty="0">
                <a:solidFill>
                  <a:schemeClr val="bg1"/>
                </a:solidFill>
              </a:rPr>
              <a:t>(Agence pour une Vie de Qualité)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56A53D-737E-5C64-E89C-93B2087EDADA}"/>
              </a:ext>
            </a:extLst>
          </p:cNvPr>
          <p:cNvSpPr txBox="1"/>
          <p:nvPr/>
        </p:nvSpPr>
        <p:spPr>
          <a:xfrm>
            <a:off x="3509511" y="3982807"/>
            <a:ext cx="7070202" cy="584775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200" dirty="0" err="1">
                <a:solidFill>
                  <a:schemeClr val="bg1"/>
                </a:solidFill>
              </a:rPr>
              <a:t>European</a:t>
            </a:r>
            <a:r>
              <a:rPr lang="fr-BE" sz="3200" dirty="0">
                <a:solidFill>
                  <a:schemeClr val="bg1"/>
                </a:solidFill>
              </a:rPr>
              <a:t> </a:t>
            </a:r>
            <a:r>
              <a:rPr lang="fr-BE" sz="3200" dirty="0" err="1">
                <a:solidFill>
                  <a:schemeClr val="bg1"/>
                </a:solidFill>
              </a:rPr>
              <a:t>Disability</a:t>
            </a:r>
            <a:r>
              <a:rPr lang="fr-BE" sz="3200" dirty="0">
                <a:solidFill>
                  <a:schemeClr val="bg1"/>
                </a:solidFill>
              </a:rPr>
              <a:t> </a:t>
            </a:r>
            <a:r>
              <a:rPr lang="fr-BE" sz="3200" dirty="0" err="1">
                <a:solidFill>
                  <a:schemeClr val="bg1"/>
                </a:solidFill>
              </a:rPr>
              <a:t>Card</a:t>
            </a:r>
            <a:endParaRPr lang="fr-BE" sz="32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Visage humain, personne, mur, habits&#10;&#10;Description générée automatiquement">
            <a:extLst>
              <a:ext uri="{FF2B5EF4-FFF2-40B4-BE49-F238E27FC236}">
                <a16:creationId xmlns:a16="http://schemas.microsoft.com/office/drawing/2014/main" id="{3172C3AB-2A63-C9AC-6E16-3495475A6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5" y="555365"/>
            <a:ext cx="2958778" cy="2853449"/>
          </a:xfrm>
          <a:prstGeom prst="flowChartConnector">
            <a:avLst/>
          </a:prstGeom>
        </p:spPr>
      </p:pic>
      <p:pic>
        <p:nvPicPr>
          <p:cNvPr id="1026" name="Picture 2" descr="Logos de l'AVIQ | AVIQ">
            <a:extLst>
              <a:ext uri="{FF2B5EF4-FFF2-40B4-BE49-F238E27FC236}">
                <a16:creationId xmlns:a16="http://schemas.microsoft.com/office/drawing/2014/main" id="{CBFFD1F6-8912-D899-014B-BCE7C241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93" y="1532904"/>
            <a:ext cx="2866445" cy="72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9DB8AE0-59BB-20B9-1F47-0A3ABFD020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9215" y="2482217"/>
            <a:ext cx="2998539" cy="3144711"/>
          </a:xfrm>
        </p:spPr>
        <p:txBody>
          <a:bodyPr/>
          <a:lstStyle/>
          <a:p>
            <a:pPr algn="l">
              <a:buClr>
                <a:srgbClr val="C00000"/>
              </a:buClr>
            </a:pPr>
            <a:r>
              <a:rPr lang="fr-BE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 opérateurs </a:t>
            </a:r>
            <a:r>
              <a:rPr lang="fr-BE" sz="2000" dirty="0"/>
              <a:t>inscrits </a:t>
            </a:r>
          </a:p>
          <a:p>
            <a:pPr algn="l">
              <a:buClr>
                <a:srgbClr val="C00000"/>
              </a:buClr>
            </a:pPr>
            <a:endParaRPr lang="fr-BE" sz="2000" dirty="0"/>
          </a:p>
          <a:p>
            <a:pPr algn="l">
              <a:buClr>
                <a:srgbClr val="C00000"/>
              </a:buClr>
            </a:pPr>
            <a:r>
              <a:rPr lang="fr-BE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270,000 cartes </a:t>
            </a:r>
            <a:r>
              <a:rPr lang="fr-BE" sz="2000" dirty="0"/>
              <a:t>en Belgique</a:t>
            </a:r>
          </a:p>
          <a:p>
            <a:pPr algn="l"/>
            <a:endParaRPr lang="fr-BE" sz="2000" dirty="0"/>
          </a:p>
          <a:p>
            <a:pPr algn="l"/>
            <a:endParaRPr lang="fr-BE" sz="2000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B7D02E9D-EC33-D97C-BA06-286BE3124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649" y="579946"/>
            <a:ext cx="10476865" cy="814092"/>
          </a:xfrm>
        </p:spPr>
        <p:txBody>
          <a:bodyPr>
            <a:normAutofit/>
          </a:bodyPr>
          <a:lstStyle/>
          <a:p>
            <a:r>
              <a:rPr lang="fr-BE" dirty="0"/>
              <a:t>Qu’est-ce que c’est?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B5493D9-9D0B-4E2E-7358-482F6D36D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246" y="2482217"/>
            <a:ext cx="3690556" cy="3271271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fr-BE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carte </a:t>
            </a:r>
            <a:r>
              <a:rPr lang="fr-BE" sz="2000" dirty="0"/>
              <a:t>à destination des personnes en situation de handicap</a:t>
            </a:r>
          </a:p>
          <a:p>
            <a:pPr>
              <a:buClr>
                <a:srgbClr val="C00000"/>
              </a:buClr>
            </a:pPr>
            <a:r>
              <a:rPr lang="fr-BE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domaines </a:t>
            </a:r>
            <a:r>
              <a:rPr lang="fr-BE" sz="2000" dirty="0"/>
              <a:t>: culture, loisirs et sport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sz="600" dirty="0"/>
          </a:p>
          <a:p>
            <a:pPr>
              <a:buClr>
                <a:srgbClr val="C00000"/>
              </a:buClr>
            </a:pPr>
            <a:r>
              <a:rPr lang="fr-BE" sz="2000" dirty="0"/>
              <a:t>Différents types d’</a:t>
            </a:r>
            <a:r>
              <a:rPr lang="fr-BE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avantages</a:t>
            </a:r>
          </a:p>
          <a:p>
            <a:pPr>
              <a:buClr>
                <a:srgbClr val="C00000"/>
              </a:buClr>
            </a:pPr>
            <a:endParaRPr lang="fr-BE" sz="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C00000"/>
              </a:buClr>
            </a:pPr>
            <a:endParaRPr lang="fr-BE" sz="2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r-BE" sz="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B730C0E-F95A-ADDA-54CB-3D9F3FE0C0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25000" lnSpcReduction="20000"/>
          </a:bodyPr>
          <a:lstStyle/>
          <a:p>
            <a:endParaRPr lang="fr-BE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E748C040-8F3B-0723-E5C1-AC81D20AB9D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2412" r="12412"/>
          <a:stretch/>
        </p:blipFill>
        <p:spPr>
          <a:xfrm>
            <a:off x="4114800" y="1727200"/>
            <a:ext cx="4477354" cy="340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917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B5493D9-9D0B-4E2E-7358-482F6D36D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9295"/>
            <a:ext cx="7935913" cy="3628117"/>
          </a:xfrm>
        </p:spPr>
        <p:txBody>
          <a:bodyPr/>
          <a:lstStyle/>
          <a:p>
            <a:pPr algn="l"/>
            <a:r>
              <a:rPr lang="fr-BE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2000" dirty="0"/>
              <a:t>Les personnes en situation de handicap reconnue ou ayant une aide d’une des </a:t>
            </a:r>
            <a:r>
              <a:rPr lang="fr-BE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institutions belges </a:t>
            </a:r>
            <a:r>
              <a:rPr lang="fr-BE" sz="2000" dirty="0"/>
              <a:t>chargées de mener la politique d’inclusion </a:t>
            </a:r>
          </a:p>
          <a:p>
            <a:pPr algn="l"/>
            <a:endParaRPr lang="fr-BE" sz="2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BE" sz="2000" dirty="0"/>
              <a:t>Octroi</a:t>
            </a:r>
            <a:r>
              <a:rPr lang="fr-BE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automatique </a:t>
            </a:r>
            <a:r>
              <a:rPr lang="fr-BE" sz="2000" dirty="0"/>
              <a:t>depuis 2024</a:t>
            </a:r>
          </a:p>
          <a:p>
            <a:pPr>
              <a:buClr>
                <a:srgbClr val="C00000"/>
              </a:buClr>
            </a:pPr>
            <a:endParaRPr lang="fr-BE" sz="2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r-BE" sz="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B7D02E9D-EC33-D97C-BA06-286BE3124E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dirty="0"/>
              <a:t>Pour qui?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9DB8AE0-59BB-20B9-1F47-0A3ABFD020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25000" lnSpcReduction="20000"/>
          </a:bodyPr>
          <a:lstStyle/>
          <a:p>
            <a:pPr algn="l"/>
            <a:endParaRPr lang="fr-BE" sz="2000" dirty="0"/>
          </a:p>
          <a:p>
            <a:pPr algn="l"/>
            <a:endParaRPr lang="fr-BE" sz="2000" dirty="0"/>
          </a:p>
          <a:p>
            <a:pPr algn="l"/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11232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ce réservé pour une image  21" descr="Une image contenant livre, texte, intérieur&#10;&#10;Description générée automatiquement">
            <a:extLst>
              <a:ext uri="{FF2B5EF4-FFF2-40B4-BE49-F238E27FC236}">
                <a16:creationId xmlns:a16="http://schemas.microsoft.com/office/drawing/2014/main" id="{87309592-73BF-DDD7-F4AF-C830E27ACF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506" r="10506"/>
          <a:stretch/>
        </p:blipFill>
        <p:spPr/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391B4374-8FF0-0564-EB37-424EC1D8C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421" y="912744"/>
            <a:ext cx="3379379" cy="814092"/>
          </a:xfrm>
        </p:spPr>
        <p:txBody>
          <a:bodyPr>
            <a:noAutofit/>
          </a:bodyPr>
          <a:lstStyle/>
          <a:p>
            <a:pPr algn="ctr"/>
            <a:r>
              <a:rPr lang="fr-BE" sz="2800" dirty="0"/>
              <a:t>Avantages</a:t>
            </a:r>
            <a:endParaRPr lang="fr-BE" sz="4000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C089F71C-C910-CC5C-808F-A848D929E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000" b="1" kern="12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Gratuit</a:t>
            </a:r>
            <a:r>
              <a:rPr lang="fr-BE" sz="2000" b="1" kern="1200" dirty="0">
                <a:solidFill>
                  <a:srgbClr val="0070C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BE" sz="20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fr-BE" sz="2000" b="1" kern="12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BE" sz="2000" b="1" kern="1200" dirty="0">
                <a:solidFill>
                  <a:srgbClr val="0070C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BE" sz="2000" b="1" kern="12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duction de tarif </a:t>
            </a:r>
            <a:endParaRPr lang="fr-B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BE" sz="20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BE" sz="2000" b="1" kern="12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fr-BE" sz="2000" b="1" kern="1200" dirty="0">
                <a:solidFill>
                  <a:srgbClr val="0070C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BE" sz="2000" b="1" kern="12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nagements adapt</a:t>
            </a:r>
            <a:r>
              <a:rPr lang="fr-BE" sz="2000" b="1" kern="1200" dirty="0">
                <a:solidFill>
                  <a:srgbClr val="0070C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BE" sz="2000" b="1" kern="12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</a:t>
            </a:r>
          </a:p>
          <a:p>
            <a:pPr lvl="1" algn="ctr"/>
            <a:r>
              <a:rPr lang="fr-BE" i="1" dirty="0">
                <a:solidFill>
                  <a:srgbClr val="00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Audioguide gratuit, brochures adaptées, coupes files, etc.</a:t>
            </a:r>
          </a:p>
          <a:p>
            <a:endParaRPr lang="fr-BE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5033E97F-1501-43AD-337E-52799B7EAC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22506" y="1257228"/>
            <a:ext cx="2660584" cy="469608"/>
          </a:xfrm>
        </p:spPr>
        <p:txBody>
          <a:bodyPr>
            <a:normAutofit lnSpcReduction="10000"/>
          </a:bodyPr>
          <a:lstStyle/>
          <a:p>
            <a:pPr algn="ctr"/>
            <a:r>
              <a:rPr lang="fr-BE" sz="2800" dirty="0">
                <a:solidFill>
                  <a:schemeClr val="tx2"/>
                </a:solidFill>
                <a:ea typeface="+mj-ea"/>
                <a:cs typeface="+mj-cs"/>
              </a:rPr>
              <a:t>Européenne</a:t>
            </a: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605BDA58-E9FF-00AF-C349-114EB9AA4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1286" y="2678906"/>
            <a:ext cx="3748314" cy="226880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r-BE" sz="2000" b="1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Reconnaissance mutuelle </a:t>
            </a:r>
            <a:r>
              <a:rPr lang="fr-BE" sz="2000" dirty="0"/>
              <a:t>avec les Etats membres: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000" i="1" dirty="0">
                <a:solidFill>
                  <a:srgbClr val="00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Chypre, en Estonie, en Finlande, en Italie, à Malte, en Slovénie et en Roumanie.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000" i="1" dirty="0">
                <a:solidFill>
                  <a:srgbClr val="00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Directive 2024 : extension à l’ensemble de l’UE</a:t>
            </a:r>
          </a:p>
          <a:p>
            <a:pPr algn="l"/>
            <a:endParaRPr lang="fr-BE" sz="2000" dirty="0"/>
          </a:p>
          <a:p>
            <a:r>
              <a:rPr lang="fr-BE" sz="2000" dirty="0"/>
              <a:t> </a:t>
            </a:r>
          </a:p>
          <a:p>
            <a:endParaRPr lang="fr-BE" dirty="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3C738789-D903-05F2-A67F-FD30BD43CE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25000" lnSpcReduction="20000"/>
          </a:bodyPr>
          <a:lstStyle/>
          <a:p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755D972-9D6A-E9CC-A976-127E3D7E49DE}"/>
              </a:ext>
            </a:extLst>
          </p:cNvPr>
          <p:cNvSpPr txBox="1"/>
          <p:nvPr/>
        </p:nvSpPr>
        <p:spPr>
          <a:xfrm>
            <a:off x="4114800" y="6858000"/>
            <a:ext cx="4038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>
                <a:hlinkClick r:id="rId3" tooltip="https://www.ijecs.in/index.php/ijecs/article/view/3983"/>
              </a:rPr>
              <a:t>Cette photo</a:t>
            </a:r>
            <a:r>
              <a:rPr lang="fr-BE" sz="900"/>
              <a:t> par Auteur inconnu est soumise à la licence </a:t>
            </a:r>
            <a:r>
              <a:rPr lang="fr-BE" sz="900">
                <a:hlinkClick r:id="rId4" tooltip="https://creativecommons.org/licenses/by-nc-sa/3.0/"/>
              </a:rPr>
              <a:t>CC BY-SA-NC</a:t>
            </a:r>
            <a:endParaRPr lang="fr-BE" sz="900"/>
          </a:p>
        </p:txBody>
      </p:sp>
    </p:spTree>
    <p:extLst>
      <p:ext uri="{BB962C8B-B14F-4D97-AF65-F5344CB8AC3E}">
        <p14:creationId xmlns:p14="http://schemas.microsoft.com/office/powerpoint/2010/main" val="305656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1AB8C7-5149-BB0B-C5DD-474D7D07E6D6}"/>
              </a:ext>
            </a:extLst>
          </p:cNvPr>
          <p:cNvSpPr/>
          <p:nvPr/>
        </p:nvSpPr>
        <p:spPr>
          <a:xfrm>
            <a:off x="2892489" y="1384623"/>
            <a:ext cx="8304246" cy="4534677"/>
          </a:xfrm>
          <a:prstGeom prst="rect">
            <a:avLst/>
          </a:prstGeom>
          <a:solidFill>
            <a:srgbClr val="3AB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BA35838-1112-A963-3D88-F6886602D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366"/>
            <a:ext cx="1160890" cy="714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9CE9AD-663F-B5C9-38A9-13014127941A}"/>
              </a:ext>
            </a:extLst>
          </p:cNvPr>
          <p:cNvSpPr/>
          <p:nvPr/>
        </p:nvSpPr>
        <p:spPr>
          <a:xfrm>
            <a:off x="1137031" y="6560594"/>
            <a:ext cx="74477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100" dirty="0">
                <a:latin typeface="Galano Classic" panose="00000500000000000000" pitchFamily="2" charset="0"/>
              </a:rPr>
              <a:t>ENSEMBLE, D</a:t>
            </a:r>
            <a:r>
              <a:rPr lang="fr-BE" sz="1100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r>
              <a:rPr lang="fr-BE" sz="1100" dirty="0">
                <a:latin typeface="Galano Classic" panose="00000500000000000000" pitchFamily="2" charset="0"/>
              </a:rPr>
              <a:t>VELOPPONS UN </a:t>
            </a:r>
            <a:r>
              <a:rPr lang="fr-BE" sz="1100" b="1" dirty="0">
                <a:latin typeface="Galano Classic" panose="00000500000000000000" pitchFamily="2" charset="0"/>
              </a:rPr>
              <a:t>TOURISME DE QUALIT</a:t>
            </a:r>
            <a:r>
              <a:rPr lang="fr-BE" sz="1100" b="1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endParaRPr lang="fr-BE" sz="1100" b="1" dirty="0">
              <a:latin typeface="Galano Classic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23C914-967D-AA5D-9474-92CBB3765084}"/>
              </a:ext>
            </a:extLst>
          </p:cNvPr>
          <p:cNvSpPr txBox="1"/>
          <p:nvPr/>
        </p:nvSpPr>
        <p:spPr>
          <a:xfrm>
            <a:off x="3657599" y="1723093"/>
            <a:ext cx="5567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Sébastien </a:t>
            </a:r>
            <a:r>
              <a:rPr lang="fr-BE" sz="2400" dirty="0" err="1">
                <a:solidFill>
                  <a:schemeClr val="bg1"/>
                </a:solidFill>
              </a:rPr>
              <a:t>Brusselmans</a:t>
            </a:r>
            <a:endParaRPr lang="fr-BE" sz="2400" dirty="0">
              <a:solidFill>
                <a:schemeClr val="bg1"/>
              </a:solidFill>
            </a:endParaRPr>
          </a:p>
          <a:p>
            <a:r>
              <a:rPr lang="fr-BE" sz="2400" b="1" dirty="0">
                <a:solidFill>
                  <a:schemeClr val="bg1"/>
                </a:solidFill>
              </a:rPr>
              <a:t>Guide touristique indépendant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56A53D-737E-5C64-E89C-93B2087EDADA}"/>
              </a:ext>
            </a:extLst>
          </p:cNvPr>
          <p:cNvSpPr txBox="1"/>
          <p:nvPr/>
        </p:nvSpPr>
        <p:spPr>
          <a:xfrm>
            <a:off x="3509511" y="3072521"/>
            <a:ext cx="7070202" cy="584775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chemeClr val="bg1"/>
                </a:solidFill>
              </a:rPr>
              <a:t>Guidage en langue des signes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1A43E8D-87E8-D86A-D798-F760FBC7D5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14" t="19311" r="17787" b="30893"/>
          <a:stretch/>
        </p:blipFill>
        <p:spPr>
          <a:xfrm>
            <a:off x="564913" y="482025"/>
            <a:ext cx="2952000" cy="2916000"/>
          </a:xfrm>
          <a:prstGeom prst="flowChartConnector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790D86-AD59-4F5A-C62F-A6D070885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407" y="4095345"/>
            <a:ext cx="6320593" cy="27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50A61DBE-6913-ED6C-B513-F985E1DFA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058779"/>
            <a:ext cx="4763699" cy="1585745"/>
          </a:xfrm>
        </p:spPr>
        <p:txBody>
          <a:bodyPr anchor="b">
            <a:normAutofit/>
          </a:bodyPr>
          <a:lstStyle/>
          <a:p>
            <a:r>
              <a:rPr lang="fr-BE" sz="3500"/>
              <a:t>Que puis-je faire ?</a:t>
            </a:r>
            <a:br>
              <a:rPr lang="fr-BE" sz="3500" b="1" i="0">
                <a:effectLst/>
                <a:highlight>
                  <a:srgbClr val="EBEBEB"/>
                </a:highlight>
              </a:rPr>
            </a:br>
            <a:br>
              <a:rPr lang="fr-BE" sz="3500" b="1" i="0">
                <a:effectLst/>
                <a:highlight>
                  <a:srgbClr val="EBEBEB"/>
                </a:highlight>
              </a:rPr>
            </a:br>
            <a:endParaRPr lang="fr-BE" sz="3500"/>
          </a:p>
        </p:txBody>
      </p:sp>
      <p:pic>
        <p:nvPicPr>
          <p:cNvPr id="17" name="Espace réservé pour une image  1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F1F7E403-A5B2-115B-0218-B9A6AEA3D8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r="8305" b="3"/>
          <a:stretch/>
        </p:blipFill>
        <p:spPr>
          <a:xfrm>
            <a:off x="6096000" y="10"/>
            <a:ext cx="6096000" cy="6857990"/>
          </a:xfrm>
          <a:noFill/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BC3B0C5-E8BD-77FF-3F84-4558BFB8AC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76942" y="3184810"/>
            <a:ext cx="4763699" cy="261441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/>
              <a:t>S’engager à </a:t>
            </a:r>
            <a:r>
              <a:rPr lang="fr-BE" sz="2000" b="1" dirty="0"/>
              <a:t>faciliter l'accès</a:t>
            </a:r>
            <a:r>
              <a:rPr lang="fr-BE" sz="2000" dirty="0"/>
              <a:t> à la culture, au sport et aux loisirs pour les personnes en situation de handicap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/>
              <a:t>S’inscrire comme </a:t>
            </a:r>
            <a:r>
              <a:rPr lang="fr-BE" sz="2000" b="1" dirty="0"/>
              <a:t>partenaire</a:t>
            </a:r>
            <a:r>
              <a:rPr lang="fr-BE" sz="2000" dirty="0"/>
              <a:t> (inscription gratuite)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000" b="1" dirty="0"/>
              <a:t>Label </a:t>
            </a:r>
            <a:r>
              <a:rPr lang="fr-BE" sz="2000" dirty="0"/>
              <a:t>transmis aux partenaires et inscription dans le </a:t>
            </a:r>
            <a:r>
              <a:rPr lang="fr-BE" sz="2000" b="1" dirty="0"/>
              <a:t>listing en ligne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dirty="0"/>
          </a:p>
          <a:p>
            <a:endParaRPr lang="fr-BE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5C5CACD-8B09-6BB0-5DA7-FD51420996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810576"/>
            <a:ext cx="758825" cy="46038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1AB8C7-5149-BB0B-C5DD-474D7D07E6D6}"/>
              </a:ext>
            </a:extLst>
          </p:cNvPr>
          <p:cNvSpPr/>
          <p:nvPr/>
        </p:nvSpPr>
        <p:spPr>
          <a:xfrm>
            <a:off x="2892489" y="1384623"/>
            <a:ext cx="8304246" cy="4534677"/>
          </a:xfrm>
          <a:prstGeom prst="rect">
            <a:avLst/>
          </a:prstGeom>
          <a:solidFill>
            <a:srgbClr val="3AB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BA35838-1112-A963-3D88-F6886602D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366"/>
            <a:ext cx="1160890" cy="714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9CE9AD-663F-B5C9-38A9-13014127941A}"/>
              </a:ext>
            </a:extLst>
          </p:cNvPr>
          <p:cNvSpPr/>
          <p:nvPr/>
        </p:nvSpPr>
        <p:spPr>
          <a:xfrm>
            <a:off x="1137031" y="6560594"/>
            <a:ext cx="74477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100" dirty="0">
                <a:latin typeface="Galano Classic" panose="00000500000000000000" pitchFamily="2" charset="0"/>
              </a:rPr>
              <a:t>ENSEMBLE, D</a:t>
            </a:r>
            <a:r>
              <a:rPr lang="fr-BE" sz="1100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r>
              <a:rPr lang="fr-BE" sz="1100" dirty="0">
                <a:latin typeface="Galano Classic" panose="00000500000000000000" pitchFamily="2" charset="0"/>
              </a:rPr>
              <a:t>VELOPPONS UN </a:t>
            </a:r>
            <a:r>
              <a:rPr lang="fr-BE" sz="1100" b="1" dirty="0">
                <a:latin typeface="Galano Classic" panose="00000500000000000000" pitchFamily="2" charset="0"/>
              </a:rPr>
              <a:t>TOURISME DE QUALIT</a:t>
            </a:r>
            <a:r>
              <a:rPr lang="fr-BE" sz="1100" b="1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endParaRPr lang="fr-BE" sz="1100" b="1" dirty="0">
              <a:latin typeface="Galano Classic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23C914-967D-AA5D-9474-92CBB3765084}"/>
              </a:ext>
            </a:extLst>
          </p:cNvPr>
          <p:cNvSpPr txBox="1"/>
          <p:nvPr/>
        </p:nvSpPr>
        <p:spPr>
          <a:xfrm>
            <a:off x="3657599" y="1723093"/>
            <a:ext cx="599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>
                <a:solidFill>
                  <a:schemeClr val="bg1"/>
                </a:solidFill>
              </a:rPr>
              <a:t>Cédrine</a:t>
            </a:r>
            <a:r>
              <a:rPr lang="fr-BE" sz="2400" dirty="0">
                <a:solidFill>
                  <a:schemeClr val="bg1"/>
                </a:solidFill>
              </a:rPr>
              <a:t> Delforge</a:t>
            </a:r>
          </a:p>
          <a:p>
            <a:r>
              <a:rPr lang="fr-BE" sz="2400" b="1" dirty="0">
                <a:solidFill>
                  <a:schemeClr val="bg1"/>
                </a:solidFill>
              </a:rPr>
              <a:t>Coordinatrice de </a:t>
            </a:r>
            <a:r>
              <a:rPr lang="fr-BE" sz="2400" b="1" dirty="0" err="1">
                <a:solidFill>
                  <a:schemeClr val="bg1"/>
                </a:solidFill>
              </a:rPr>
              <a:t>l’asbl</a:t>
            </a:r>
            <a:r>
              <a:rPr lang="fr-BE" sz="2400" b="1" dirty="0">
                <a:solidFill>
                  <a:schemeClr val="bg1"/>
                </a:solidFill>
              </a:rPr>
              <a:t> Access-i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56A53D-737E-5C64-E89C-93B2087EDADA}"/>
              </a:ext>
            </a:extLst>
          </p:cNvPr>
          <p:cNvSpPr txBox="1"/>
          <p:nvPr/>
        </p:nvSpPr>
        <p:spPr>
          <a:xfrm>
            <a:off x="3509511" y="3694968"/>
            <a:ext cx="7070202" cy="584775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chemeClr val="bg1"/>
                </a:solidFill>
              </a:rPr>
              <a:t>Les projets à venir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C93FD5-6BCC-0725-7723-6EA5ADFEB4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000" b="20794"/>
          <a:stretch/>
        </p:blipFill>
        <p:spPr>
          <a:xfrm>
            <a:off x="567128" y="463632"/>
            <a:ext cx="2942383" cy="2916000"/>
          </a:xfrm>
          <a:prstGeom prst="flowChartConnector">
            <a:avLst/>
          </a:prstGeom>
        </p:spPr>
      </p:pic>
      <p:pic>
        <p:nvPicPr>
          <p:cNvPr id="4" name="Image 3" descr="Une image contenant texte, capture d’écran, Graphique, Police&#10;&#10;Description générée automatiquement">
            <a:extLst>
              <a:ext uri="{FF2B5EF4-FFF2-40B4-BE49-F238E27FC236}">
                <a16:creationId xmlns:a16="http://schemas.microsoft.com/office/drawing/2014/main" id="{167D19C5-8366-2808-8BF7-B448306BF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05" y="1550961"/>
            <a:ext cx="1242862" cy="10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1DA018-CF66-A1C2-E8BB-51ACE80E4284}"/>
              </a:ext>
            </a:extLst>
          </p:cNvPr>
          <p:cNvSpPr/>
          <p:nvPr/>
        </p:nvSpPr>
        <p:spPr>
          <a:xfrm>
            <a:off x="3178901" y="167894"/>
            <a:ext cx="5565710" cy="699855"/>
          </a:xfrm>
          <a:prstGeom prst="rect">
            <a:avLst/>
          </a:prstGeom>
          <a:solidFill>
            <a:srgbClr val="D40050"/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3200" kern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venir </a:t>
            </a:r>
            <a:endParaRPr lang="fr-BE" sz="4400" kern="1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3A09175-4280-7252-B53A-1A748EA14CF9}"/>
              </a:ext>
            </a:extLst>
          </p:cNvPr>
          <p:cNvSpPr/>
          <p:nvPr/>
        </p:nvSpPr>
        <p:spPr>
          <a:xfrm>
            <a:off x="1997654" y="1175596"/>
            <a:ext cx="2555685" cy="699855"/>
          </a:xfrm>
          <a:prstGeom prst="roundRect">
            <a:avLst/>
          </a:prstGeom>
          <a:noFill/>
          <a:ln w="28575">
            <a:solidFill>
              <a:srgbClr val="D40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>
                <a:solidFill>
                  <a:srgbClr val="D40050"/>
                </a:solidFill>
              </a:rPr>
              <a:t>Balades pédestres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E8C73C-A477-79DD-196A-AB67512A992E}"/>
              </a:ext>
            </a:extLst>
          </p:cNvPr>
          <p:cNvSpPr/>
          <p:nvPr/>
        </p:nvSpPr>
        <p:spPr>
          <a:xfrm>
            <a:off x="7638663" y="1175596"/>
            <a:ext cx="2758556" cy="699855"/>
          </a:xfrm>
          <a:prstGeom prst="roundRect">
            <a:avLst/>
          </a:prstGeom>
          <a:noFill/>
          <a:ln w="28575">
            <a:solidFill>
              <a:srgbClr val="D40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>
                <a:solidFill>
                  <a:srgbClr val="D40050"/>
                </a:solidFill>
              </a:rPr>
              <a:t>Projets innovants</a:t>
            </a:r>
          </a:p>
        </p:txBody>
      </p:sp>
      <p:pic>
        <p:nvPicPr>
          <p:cNvPr id="7" name="Picture 8" descr="Aucune description de photo disponible.">
            <a:extLst>
              <a:ext uri="{FF2B5EF4-FFF2-40B4-BE49-F238E27FC236}">
                <a16:creationId xmlns:a16="http://schemas.microsoft.com/office/drawing/2014/main" id="{C71504DE-A43E-70F3-1D4D-448E6A63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1" y="2081157"/>
            <a:ext cx="5436061" cy="4077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608D1A9-DE61-80F2-853D-2CF9AA0AF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1" r="11113" b="8907"/>
          <a:stretch/>
        </p:blipFill>
        <p:spPr>
          <a:xfrm>
            <a:off x="6096000" y="2081157"/>
            <a:ext cx="5855297" cy="4002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74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1A57EB-16BA-21AE-BD88-9FB417B60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destination des opérateurs touristiques 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</a:t>
            </a:r>
            <a:r>
              <a:rPr lang="fr-BE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ebinaire interactif avec conseils adaptés pour </a:t>
            </a:r>
            <a:r>
              <a:rPr lang="fr-BE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améliorer l'inclusion des personnes sourdes.</a:t>
            </a:r>
            <a:endParaRPr lang="fr-B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Création d’une vidéo en langue des signes </a:t>
            </a:r>
            <a:r>
              <a:rPr lang="fr-BE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mieux faire connaître leur structure auprès du public sourd. </a:t>
            </a:r>
          </a:p>
          <a:p>
            <a:pPr marL="0" indent="0">
              <a:buNone/>
            </a:pPr>
            <a:endParaRPr lang="fr-BE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fr-BE" b="1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GRATUIT ! </a:t>
            </a:r>
            <a:endParaRPr lang="fr-BE" b="1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5DE716-343D-EFFF-D897-9A28035F2BDD}"/>
              </a:ext>
            </a:extLst>
          </p:cNvPr>
          <p:cNvSpPr/>
          <p:nvPr/>
        </p:nvSpPr>
        <p:spPr>
          <a:xfrm>
            <a:off x="3224576" y="242539"/>
            <a:ext cx="5565710" cy="699855"/>
          </a:xfrm>
          <a:prstGeom prst="rect">
            <a:avLst/>
          </a:prstGeom>
          <a:solidFill>
            <a:srgbClr val="D40050"/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3200" kern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venir </a:t>
            </a:r>
            <a:endParaRPr lang="fr-BE" sz="4400" kern="1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 5" descr="Une image contenant Police, texte, silhouette, typographie&#10;&#10;Description générée automatiquement">
            <a:extLst>
              <a:ext uri="{FF2B5EF4-FFF2-40B4-BE49-F238E27FC236}">
                <a16:creationId xmlns:a16="http://schemas.microsoft.com/office/drawing/2014/main" id="{D158AFB0-FBA1-32F2-CB0B-04EB84196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96" y="1012703"/>
            <a:ext cx="3004458" cy="81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37698658-E518-87E0-151D-ABF429707435}"/>
              </a:ext>
            </a:extLst>
          </p:cNvPr>
          <p:cNvSpPr txBox="1">
            <a:spLocks/>
          </p:cNvSpPr>
          <p:nvPr/>
        </p:nvSpPr>
        <p:spPr>
          <a:xfrm>
            <a:off x="1574689" y="587828"/>
            <a:ext cx="9416772" cy="5598367"/>
          </a:xfrm>
          <a:prstGeom prst="rect">
            <a:avLst/>
          </a:prstGeom>
          <a:solidFill>
            <a:srgbClr val="D40050"/>
          </a:solidFill>
          <a:ln w="12700" cap="flat" cmpd="sng" algn="ctr">
            <a:solidFill>
              <a:srgbClr val="D4005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BE" sz="5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Access-i, LA plateforme sur l’accessibilité !</a:t>
            </a:r>
          </a:p>
        </p:txBody>
      </p:sp>
    </p:spTree>
    <p:extLst>
      <p:ext uri="{BB962C8B-B14F-4D97-AF65-F5344CB8AC3E}">
        <p14:creationId xmlns:p14="http://schemas.microsoft.com/office/powerpoint/2010/main" val="15575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8C92FC4-DFE2-4224-5288-FC5361AE9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89" y="83884"/>
            <a:ext cx="9150221" cy="36118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C8BB6D-1572-2742-B410-136A4FE64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89" y="3143745"/>
            <a:ext cx="9161177" cy="371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15FB96D-70C9-23A3-D6FE-43559E4D6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216" y="0"/>
            <a:ext cx="8341568" cy="35699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1DB280-BFF5-735D-0453-1CE349F9AA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02"/>
          <a:stretch/>
        </p:blipFill>
        <p:spPr>
          <a:xfrm>
            <a:off x="1925216" y="3473316"/>
            <a:ext cx="8341567" cy="338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1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9F91357-8F02-F0FF-0B28-97CC5076A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45" y="0"/>
            <a:ext cx="11280710" cy="39078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B5F543-5D1D-EB0B-1183-8C4DBCE48F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616"/>
          <a:stretch/>
        </p:blipFill>
        <p:spPr>
          <a:xfrm>
            <a:off x="74645" y="3935622"/>
            <a:ext cx="12192000" cy="29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8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DAA342-45FE-3E9E-D5FA-A6D0F3F24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93" y="133350"/>
            <a:ext cx="10428414" cy="43148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A21C32-2253-732A-12BB-AB25321F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73" t="12618" r="10144" b="4599"/>
          <a:stretch/>
        </p:blipFill>
        <p:spPr>
          <a:xfrm>
            <a:off x="5319712" y="4152899"/>
            <a:ext cx="6101503" cy="27051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558853-C37F-58AB-979C-400F09701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252" y="4560144"/>
            <a:ext cx="1757613" cy="3900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64AAEC-C011-5CF2-F8A2-AD711EE40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749" y="4368065"/>
            <a:ext cx="467124" cy="24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7651E3-45B5-5706-2D7C-94A468BE87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44"/>
          <a:stretch/>
        </p:blipFill>
        <p:spPr>
          <a:xfrm>
            <a:off x="724678" y="0"/>
            <a:ext cx="11467322" cy="60848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5289B6-1A14-2849-2DB1-9BBFA429B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590" y="5906628"/>
            <a:ext cx="7273172" cy="9513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96A1C4-F817-0002-C177-27C8E37AE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601" y="6042589"/>
            <a:ext cx="3909399" cy="8154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A422DF-1AA2-7202-65B1-4F5D473A13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515"/>
          <a:stretch/>
        </p:blipFill>
        <p:spPr>
          <a:xfrm>
            <a:off x="0" y="6084896"/>
            <a:ext cx="2612572" cy="7731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3917C1-7AC3-63C0-3AAA-E1BACD0E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546994" y="1546994"/>
            <a:ext cx="3909399" cy="8154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688CFF-3169-EF64-7C0C-76CD19A29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546993" y="3900759"/>
            <a:ext cx="3909399" cy="8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7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personne, habits, plein air, Visage humain&#10;&#10;Description générée automatiquement">
            <a:extLst>
              <a:ext uri="{FF2B5EF4-FFF2-40B4-BE49-F238E27FC236}">
                <a16:creationId xmlns:a16="http://schemas.microsoft.com/office/drawing/2014/main" id="{6B6DDB3E-E285-2283-1254-5664A9842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 b="-3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7" name="Image 6" descr="Une image contenant plein air, ciel, habits, chaussures&#10;&#10;Description générée automatiquement">
            <a:extLst>
              <a:ext uri="{FF2B5EF4-FFF2-40B4-BE49-F238E27FC236}">
                <a16:creationId xmlns:a16="http://schemas.microsoft.com/office/drawing/2014/main" id="{AF411339-7871-7F6A-7DEB-5B010ED1D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4" r="-1" b="26272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9" name="Image 8" descr="Une image contenant plein air, ciel, nuage, personnes&#10;&#10;Description générée automatiquement">
            <a:extLst>
              <a:ext uri="{FF2B5EF4-FFF2-40B4-BE49-F238E27FC236}">
                <a16:creationId xmlns:a16="http://schemas.microsoft.com/office/drawing/2014/main" id="{AA327433-EDF3-AC91-5119-3C1DE5739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3" b="35035"/>
          <a:stretch/>
        </p:blipFill>
        <p:spPr>
          <a:xfrm>
            <a:off x="6189151" y="3590757"/>
            <a:ext cx="5804105" cy="2789948"/>
          </a:xfrm>
          <a:prstGeom prst="rect">
            <a:avLst/>
          </a:prstGeom>
        </p:spPr>
      </p:pic>
      <p:pic>
        <p:nvPicPr>
          <p:cNvPr id="3" name="Image 2" descr="Une image contenant arbre, habits, plein air, personne&#10;&#10;Description générée automatiquement">
            <a:extLst>
              <a:ext uri="{FF2B5EF4-FFF2-40B4-BE49-F238E27FC236}">
                <a16:creationId xmlns:a16="http://schemas.microsoft.com/office/drawing/2014/main" id="{9FF0C0EC-2A40-9B7D-35E8-9EDD33C758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" r="2" b="32254"/>
          <a:stretch/>
        </p:blipFill>
        <p:spPr>
          <a:xfrm>
            <a:off x="198739" y="3590757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034F97-E86B-54B2-A3C9-8E61CFD05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5" y="0"/>
            <a:ext cx="11499129" cy="690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1B2F47-8288-7F79-3A76-DE82E59A4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085" y="2043"/>
            <a:ext cx="9731829" cy="37926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383AF3-FF3C-19D5-A812-EE34C68BBC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8286"/>
          <a:stretch/>
        </p:blipFill>
        <p:spPr>
          <a:xfrm>
            <a:off x="5623376" y="3827139"/>
            <a:ext cx="4542957" cy="13809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6505CE-B340-718E-7587-E7275F3494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4368"/>
          <a:stretch/>
        </p:blipFill>
        <p:spPr>
          <a:xfrm>
            <a:off x="6016245" y="5736081"/>
            <a:ext cx="4042156" cy="9910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707387-3F56-C847-AB3C-84C3EF7AD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129" y="5027360"/>
            <a:ext cx="2872989" cy="7087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F6A537-E760-12A5-6752-FF8C45468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649" y="3847597"/>
            <a:ext cx="4280727" cy="30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C0185D-BAB0-7A0B-12EF-A7DF226609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8286"/>
          <a:stretch/>
        </p:blipFill>
        <p:spPr>
          <a:xfrm>
            <a:off x="3824521" y="160209"/>
            <a:ext cx="4542957" cy="13809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AAFA7F-F578-AFD5-2EDF-63E82F31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651" y="1341768"/>
            <a:ext cx="3033247" cy="7482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45F552-10B2-C64C-E487-359C0FD29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920" y="2460213"/>
            <a:ext cx="3670157" cy="29334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F37C23-88B9-7E2F-4B3B-F391FD913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20" y="5516231"/>
            <a:ext cx="4220607" cy="12391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D57EBB-8C0C-D462-545C-032A3954F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5651" y="2090022"/>
            <a:ext cx="1321418" cy="29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1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9B945D2-BCF7-9BF2-C8EA-14E67F5E7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728" y="0"/>
            <a:ext cx="9416544" cy="35044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979F16-E9E4-3E28-332D-35A246C5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14"/>
          <a:stretch/>
        </p:blipFill>
        <p:spPr>
          <a:xfrm>
            <a:off x="1387728" y="3325279"/>
            <a:ext cx="9416544" cy="350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C8D90A-7172-3F69-E052-5508C102F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250" y="84162"/>
            <a:ext cx="8427499" cy="4913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515D03-58C1-3255-EDD1-502A14DA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85"/>
          <a:stretch/>
        </p:blipFill>
        <p:spPr>
          <a:xfrm>
            <a:off x="1882250" y="4997783"/>
            <a:ext cx="7330594" cy="168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F91E3D-B221-48EB-1B80-22021546F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520" y="69979"/>
            <a:ext cx="9320099" cy="67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366497-0B71-CDE1-126D-4DC702E9C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37" y="700506"/>
            <a:ext cx="6645216" cy="61574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A65830-CB3B-1F26-8065-0DB2FC18AD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858"/>
          <a:stretch/>
        </p:blipFill>
        <p:spPr>
          <a:xfrm>
            <a:off x="3867561" y="107301"/>
            <a:ext cx="4606168" cy="6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3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A3922F-DC1F-E217-B67C-029D84DE6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28" y="0"/>
            <a:ext cx="9743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1AB8C7-5149-BB0B-C5DD-474D7D07E6D6}"/>
              </a:ext>
            </a:extLst>
          </p:cNvPr>
          <p:cNvSpPr/>
          <p:nvPr/>
        </p:nvSpPr>
        <p:spPr>
          <a:xfrm>
            <a:off x="2892489" y="1384623"/>
            <a:ext cx="8304246" cy="4534677"/>
          </a:xfrm>
          <a:prstGeom prst="rect">
            <a:avLst/>
          </a:prstGeom>
          <a:solidFill>
            <a:srgbClr val="3AB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BA35838-1112-A963-3D88-F6886602D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366"/>
            <a:ext cx="1160890" cy="714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9CE9AD-663F-B5C9-38A9-13014127941A}"/>
              </a:ext>
            </a:extLst>
          </p:cNvPr>
          <p:cNvSpPr/>
          <p:nvPr/>
        </p:nvSpPr>
        <p:spPr>
          <a:xfrm>
            <a:off x="1137031" y="6560594"/>
            <a:ext cx="74477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100" dirty="0">
                <a:latin typeface="Galano Classic" panose="00000500000000000000" pitchFamily="2" charset="0"/>
              </a:rPr>
              <a:t>ENSEMBLE, D</a:t>
            </a:r>
            <a:r>
              <a:rPr lang="fr-BE" sz="1100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r>
              <a:rPr lang="fr-BE" sz="1100" dirty="0">
                <a:latin typeface="Galano Classic" panose="00000500000000000000" pitchFamily="2" charset="0"/>
              </a:rPr>
              <a:t>VELOPPONS UN </a:t>
            </a:r>
            <a:r>
              <a:rPr lang="fr-BE" sz="1100" b="1" dirty="0">
                <a:latin typeface="Galano Classic" panose="00000500000000000000" pitchFamily="2" charset="0"/>
              </a:rPr>
              <a:t>TOURISME DE QUALIT</a:t>
            </a:r>
            <a:r>
              <a:rPr lang="fr-BE" sz="1100" b="1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endParaRPr lang="fr-BE" sz="1100" b="1" dirty="0">
              <a:latin typeface="Galano Classic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23C914-967D-AA5D-9474-92CBB3765084}"/>
              </a:ext>
            </a:extLst>
          </p:cNvPr>
          <p:cNvSpPr txBox="1"/>
          <p:nvPr/>
        </p:nvSpPr>
        <p:spPr>
          <a:xfrm>
            <a:off x="3657599" y="1723093"/>
            <a:ext cx="5567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Vanessa </a:t>
            </a:r>
            <a:r>
              <a:rPr lang="fr-BE" sz="2400" dirty="0" err="1">
                <a:solidFill>
                  <a:schemeClr val="bg1"/>
                </a:solidFill>
              </a:rPr>
              <a:t>Grandgagnage</a:t>
            </a:r>
            <a:endParaRPr lang="fr-BE" sz="2400" dirty="0">
              <a:solidFill>
                <a:schemeClr val="bg1"/>
              </a:solidFill>
            </a:endParaRPr>
          </a:p>
          <a:p>
            <a:r>
              <a:rPr lang="fr-BE" sz="2400" b="1" dirty="0">
                <a:solidFill>
                  <a:schemeClr val="bg1"/>
                </a:solidFill>
              </a:rPr>
              <a:t>Directrice du Développement stratégique</a:t>
            </a:r>
          </a:p>
          <a:p>
            <a:r>
              <a:rPr lang="fr-BE" dirty="0">
                <a:solidFill>
                  <a:schemeClr val="bg1"/>
                </a:solidFill>
              </a:rPr>
              <a:t>Commissariat général au Tourisme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56A53D-737E-5C64-E89C-93B2087EDADA}"/>
              </a:ext>
            </a:extLst>
          </p:cNvPr>
          <p:cNvSpPr txBox="1"/>
          <p:nvPr/>
        </p:nvSpPr>
        <p:spPr>
          <a:xfrm>
            <a:off x="3509511" y="3593702"/>
            <a:ext cx="7070202" cy="584775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chemeClr val="bg1"/>
                </a:solidFill>
              </a:rPr>
              <a:t>Mot de clôture</a:t>
            </a:r>
          </a:p>
        </p:txBody>
      </p:sp>
      <p:pic>
        <p:nvPicPr>
          <p:cNvPr id="2" name="Image 1" descr="Une image contenant Visage humain, personne, plein air, sourire&#10;&#10;Description générée automatiquement">
            <a:extLst>
              <a:ext uri="{FF2B5EF4-FFF2-40B4-BE49-F238E27FC236}">
                <a16:creationId xmlns:a16="http://schemas.microsoft.com/office/drawing/2014/main" id="{648CF10F-75A3-01CC-AC95-827DA8923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" t="3481" r="-266" b="15726"/>
          <a:stretch/>
        </p:blipFill>
        <p:spPr>
          <a:xfrm>
            <a:off x="580445" y="569524"/>
            <a:ext cx="2916000" cy="289618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6538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1AB8C7-5149-BB0B-C5DD-474D7D07E6D6}"/>
              </a:ext>
            </a:extLst>
          </p:cNvPr>
          <p:cNvSpPr/>
          <p:nvPr/>
        </p:nvSpPr>
        <p:spPr>
          <a:xfrm>
            <a:off x="2892489" y="1384623"/>
            <a:ext cx="8304246" cy="4534677"/>
          </a:xfrm>
          <a:prstGeom prst="rect">
            <a:avLst/>
          </a:prstGeom>
          <a:solidFill>
            <a:srgbClr val="3AB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BA35838-1112-A963-3D88-F6886602D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366"/>
            <a:ext cx="1160890" cy="714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9CE9AD-663F-B5C9-38A9-13014127941A}"/>
              </a:ext>
            </a:extLst>
          </p:cNvPr>
          <p:cNvSpPr/>
          <p:nvPr/>
        </p:nvSpPr>
        <p:spPr>
          <a:xfrm>
            <a:off x="1137031" y="6560594"/>
            <a:ext cx="74477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100" dirty="0">
                <a:latin typeface="Galano Classic" panose="00000500000000000000" pitchFamily="2" charset="0"/>
              </a:rPr>
              <a:t>ENSEMBLE, D</a:t>
            </a:r>
            <a:r>
              <a:rPr lang="fr-BE" sz="1100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r>
              <a:rPr lang="fr-BE" sz="1100" dirty="0">
                <a:latin typeface="Galano Classic" panose="00000500000000000000" pitchFamily="2" charset="0"/>
              </a:rPr>
              <a:t>VELOPPONS UN </a:t>
            </a:r>
            <a:r>
              <a:rPr lang="fr-BE" sz="1100" b="1" dirty="0">
                <a:latin typeface="Galano Classic" panose="00000500000000000000" pitchFamily="2" charset="0"/>
              </a:rPr>
              <a:t>TOURISME DE QUALIT</a:t>
            </a:r>
            <a:r>
              <a:rPr lang="fr-BE" sz="1100" b="1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endParaRPr lang="fr-BE" sz="1100" b="1" dirty="0">
              <a:latin typeface="Galano Classic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23C914-967D-AA5D-9474-92CBB3765084}"/>
              </a:ext>
            </a:extLst>
          </p:cNvPr>
          <p:cNvSpPr txBox="1"/>
          <p:nvPr/>
        </p:nvSpPr>
        <p:spPr>
          <a:xfrm>
            <a:off x="3657599" y="1577178"/>
            <a:ext cx="55672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Jason Henry</a:t>
            </a:r>
          </a:p>
          <a:p>
            <a:r>
              <a:rPr lang="fr-BE" sz="2400" b="1" dirty="0">
                <a:solidFill>
                  <a:schemeClr val="bg1"/>
                </a:solidFill>
              </a:rPr>
              <a:t>Guide culturel</a:t>
            </a:r>
          </a:p>
          <a:p>
            <a:r>
              <a:rPr lang="fr-BE" sz="2400" dirty="0">
                <a:solidFill>
                  <a:schemeClr val="bg1"/>
                </a:solidFill>
              </a:rPr>
              <a:t>Accompagné de </a:t>
            </a:r>
            <a:r>
              <a:rPr lang="fr-BE" sz="2400" dirty="0" err="1">
                <a:solidFill>
                  <a:schemeClr val="bg1"/>
                </a:solidFill>
              </a:rPr>
              <a:t>Moune</a:t>
            </a:r>
            <a:r>
              <a:rPr lang="fr-BE" sz="2400" dirty="0">
                <a:solidFill>
                  <a:schemeClr val="bg1"/>
                </a:solidFill>
              </a:rPr>
              <a:t> Lachapelle,</a:t>
            </a:r>
          </a:p>
          <a:p>
            <a:r>
              <a:rPr lang="fr-BE" sz="2400" b="1" dirty="0">
                <a:solidFill>
                  <a:schemeClr val="bg1"/>
                </a:solidFill>
              </a:rPr>
              <a:t>Coordinatrice du service des Publics</a:t>
            </a:r>
          </a:p>
          <a:p>
            <a:r>
              <a:rPr lang="fr-BE" dirty="0">
                <a:solidFill>
                  <a:schemeClr val="bg1"/>
                </a:solidFill>
              </a:rPr>
              <a:t>Fondation Folon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56A53D-737E-5C64-E89C-93B2087EDADA}"/>
              </a:ext>
            </a:extLst>
          </p:cNvPr>
          <p:cNvSpPr txBox="1"/>
          <p:nvPr/>
        </p:nvSpPr>
        <p:spPr>
          <a:xfrm>
            <a:off x="3509511" y="3574246"/>
            <a:ext cx="7070202" cy="1077218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chemeClr val="bg1"/>
                </a:solidFill>
              </a:rPr>
              <a:t>Visiter autrement</a:t>
            </a:r>
          </a:p>
          <a:p>
            <a:pPr algn="ctr"/>
            <a:r>
              <a:rPr lang="fr-BE" sz="3200" dirty="0">
                <a:solidFill>
                  <a:schemeClr val="bg1"/>
                </a:solidFill>
              </a:rPr>
              <a:t>« Sous un autre regard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350878-64E3-D06B-A727-BD89127573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58" t="18787" r="11506" b="16601"/>
          <a:stretch/>
        </p:blipFill>
        <p:spPr>
          <a:xfrm>
            <a:off x="570232" y="542745"/>
            <a:ext cx="2931150" cy="2916000"/>
          </a:xfrm>
          <a:prstGeom prst="flowChartConnector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FB415C0F-E9C6-8946-2960-65F1D6FAE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8800" y="1577178"/>
            <a:ext cx="15240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lein air, habits, plante, chaussures&#10;&#10;Description générée automatiquement">
            <a:extLst>
              <a:ext uri="{FF2B5EF4-FFF2-40B4-BE49-F238E27FC236}">
                <a16:creationId xmlns:a16="http://schemas.microsoft.com/office/drawing/2014/main" id="{F8189820-407C-9093-97EC-1572E0D56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r="-3" b="2118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5" name="Image 14" descr="Une image contenant habits, mur, intérieur, personne&#10;&#10;Description générée automatiquement">
            <a:extLst>
              <a:ext uri="{FF2B5EF4-FFF2-40B4-BE49-F238E27FC236}">
                <a16:creationId xmlns:a16="http://schemas.microsoft.com/office/drawing/2014/main" id="{67A93C35-D605-B164-8DCF-07CAC8C6F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Image 3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D8C30B7D-3B01-B205-0CCA-BACF497FB1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r="12568" b="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9" name="Image 18" descr="Une image contenant habits, Visage humain, personne, homme&#10;&#10;Description générée automatiquement">
            <a:extLst>
              <a:ext uri="{FF2B5EF4-FFF2-40B4-BE49-F238E27FC236}">
                <a16:creationId xmlns:a16="http://schemas.microsoft.com/office/drawing/2014/main" id="{1B935A0E-9AFC-38F9-8B86-90F9AF2C15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9" b="742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1AB8C7-5149-BB0B-C5DD-474D7D07E6D6}"/>
              </a:ext>
            </a:extLst>
          </p:cNvPr>
          <p:cNvSpPr/>
          <p:nvPr/>
        </p:nvSpPr>
        <p:spPr>
          <a:xfrm>
            <a:off x="2892489" y="1384623"/>
            <a:ext cx="8304246" cy="4534677"/>
          </a:xfrm>
          <a:prstGeom prst="rect">
            <a:avLst/>
          </a:prstGeom>
          <a:solidFill>
            <a:srgbClr val="3AB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BA35838-1112-A963-3D88-F6886602D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366"/>
            <a:ext cx="1160890" cy="714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9CE9AD-663F-B5C9-38A9-13014127941A}"/>
              </a:ext>
            </a:extLst>
          </p:cNvPr>
          <p:cNvSpPr/>
          <p:nvPr/>
        </p:nvSpPr>
        <p:spPr>
          <a:xfrm>
            <a:off x="1137031" y="6560594"/>
            <a:ext cx="74477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100" dirty="0">
                <a:latin typeface="Galano Classic" panose="00000500000000000000" pitchFamily="2" charset="0"/>
              </a:rPr>
              <a:t>ENSEMBLE, D</a:t>
            </a:r>
            <a:r>
              <a:rPr lang="fr-BE" sz="1100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r>
              <a:rPr lang="fr-BE" sz="1100" dirty="0">
                <a:latin typeface="Galano Classic" panose="00000500000000000000" pitchFamily="2" charset="0"/>
              </a:rPr>
              <a:t>VELOPPONS UN </a:t>
            </a:r>
            <a:r>
              <a:rPr lang="fr-BE" sz="1100" b="1" dirty="0">
                <a:latin typeface="Galano Classic" panose="00000500000000000000" pitchFamily="2" charset="0"/>
              </a:rPr>
              <a:t>TOURISME DE QUALIT</a:t>
            </a:r>
            <a:r>
              <a:rPr lang="fr-BE" sz="1100" b="1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endParaRPr lang="fr-BE" sz="1100" b="1" dirty="0">
              <a:latin typeface="Galano Classic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23C914-967D-AA5D-9474-92CBB3765084}"/>
              </a:ext>
            </a:extLst>
          </p:cNvPr>
          <p:cNvSpPr txBox="1"/>
          <p:nvPr/>
        </p:nvSpPr>
        <p:spPr>
          <a:xfrm>
            <a:off x="3657599" y="1723093"/>
            <a:ext cx="5567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Vincent Leone</a:t>
            </a:r>
          </a:p>
          <a:p>
            <a:r>
              <a:rPr lang="fr-BE" sz="2400" b="1" dirty="0">
                <a:solidFill>
                  <a:schemeClr val="bg1"/>
                </a:solidFill>
              </a:rPr>
              <a:t>Chargé de formation au CRETH</a:t>
            </a:r>
          </a:p>
          <a:p>
            <a:r>
              <a:rPr lang="fr-BE" dirty="0">
                <a:solidFill>
                  <a:schemeClr val="bg1"/>
                </a:solidFill>
              </a:rPr>
              <a:t>(Centre de ressources et d'évaluation des technologies pour les personnes en situation de handicap)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56A53D-737E-5C64-E89C-93B2087EDADA}"/>
              </a:ext>
            </a:extLst>
          </p:cNvPr>
          <p:cNvSpPr txBox="1"/>
          <p:nvPr/>
        </p:nvSpPr>
        <p:spPr>
          <a:xfrm>
            <a:off x="3509511" y="3652068"/>
            <a:ext cx="7070202" cy="1077218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chemeClr val="bg1"/>
                </a:solidFill>
              </a:rPr>
              <a:t>L’accessibilité numérique</a:t>
            </a:r>
          </a:p>
          <a:p>
            <a:pPr algn="ctr"/>
            <a:r>
              <a:rPr lang="fr-BE" sz="3200" dirty="0">
                <a:solidFill>
                  <a:schemeClr val="bg1"/>
                </a:solidFill>
              </a:rPr>
              <a:t>Utilisation d’une synthèse vocale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84ECF6-4E7B-D56C-C042-A41F657F80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6" t="109" r="941" b="-109"/>
          <a:stretch/>
        </p:blipFill>
        <p:spPr>
          <a:xfrm>
            <a:off x="580445" y="511053"/>
            <a:ext cx="2941945" cy="2911632"/>
          </a:xfrm>
          <a:prstGeom prst="flowChartConnector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BB5C9E-7E92-B256-8769-84BBFD868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866" y="1505975"/>
            <a:ext cx="1828211" cy="92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8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1AB8C7-5149-BB0B-C5DD-474D7D07E6D6}"/>
              </a:ext>
            </a:extLst>
          </p:cNvPr>
          <p:cNvSpPr/>
          <p:nvPr/>
        </p:nvSpPr>
        <p:spPr>
          <a:xfrm>
            <a:off x="2892489" y="1384623"/>
            <a:ext cx="8304246" cy="4534677"/>
          </a:xfrm>
          <a:prstGeom prst="rect">
            <a:avLst/>
          </a:prstGeom>
          <a:solidFill>
            <a:srgbClr val="3AB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BA35838-1112-A963-3D88-F6886602D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366"/>
            <a:ext cx="1160890" cy="714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9CE9AD-663F-B5C9-38A9-13014127941A}"/>
              </a:ext>
            </a:extLst>
          </p:cNvPr>
          <p:cNvSpPr/>
          <p:nvPr/>
        </p:nvSpPr>
        <p:spPr>
          <a:xfrm>
            <a:off x="1137031" y="6560594"/>
            <a:ext cx="74477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100" dirty="0">
                <a:latin typeface="Galano Classic" panose="00000500000000000000" pitchFamily="2" charset="0"/>
              </a:rPr>
              <a:t>ENSEMBLE, D</a:t>
            </a:r>
            <a:r>
              <a:rPr lang="fr-BE" sz="1100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r>
              <a:rPr lang="fr-BE" sz="1100" dirty="0">
                <a:latin typeface="Galano Classic" panose="00000500000000000000" pitchFamily="2" charset="0"/>
              </a:rPr>
              <a:t>VELOPPONS UN </a:t>
            </a:r>
            <a:r>
              <a:rPr lang="fr-BE" sz="1100" b="1" dirty="0">
                <a:latin typeface="Galano Classic" panose="00000500000000000000" pitchFamily="2" charset="0"/>
              </a:rPr>
              <a:t>TOURISME DE QUALIT</a:t>
            </a:r>
            <a:r>
              <a:rPr lang="fr-BE" sz="1100" b="1" dirty="0">
                <a:latin typeface="Galano Classic" panose="00000500000000000000" pitchFamily="2" charset="0"/>
                <a:cs typeface="Arial" panose="020B0604020202020204" pitchFamily="34" charset="0"/>
              </a:rPr>
              <a:t>É</a:t>
            </a:r>
            <a:endParaRPr lang="fr-BE" sz="1100" b="1" dirty="0">
              <a:latin typeface="Galano Classic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23C914-967D-AA5D-9474-92CBB3765084}"/>
              </a:ext>
            </a:extLst>
          </p:cNvPr>
          <p:cNvSpPr txBox="1"/>
          <p:nvPr/>
        </p:nvSpPr>
        <p:spPr>
          <a:xfrm>
            <a:off x="3657599" y="1723093"/>
            <a:ext cx="4163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Tina Chen</a:t>
            </a:r>
          </a:p>
          <a:p>
            <a:r>
              <a:rPr lang="fr-BE" sz="2400" b="1" dirty="0">
                <a:solidFill>
                  <a:schemeClr val="bg1"/>
                </a:solidFill>
              </a:rPr>
              <a:t>Service produits </a:t>
            </a:r>
            <a:r>
              <a:rPr lang="fr-BE" sz="2400" b="1" dirty="0" err="1">
                <a:solidFill>
                  <a:schemeClr val="bg1"/>
                </a:solidFill>
              </a:rPr>
              <a:t>VISITWallonia</a:t>
            </a:r>
            <a:endParaRPr lang="fr-BE" sz="2400" b="1" dirty="0">
              <a:solidFill>
                <a:schemeClr val="bg1"/>
              </a:solidFill>
            </a:endParaRPr>
          </a:p>
          <a:p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56A53D-737E-5C64-E89C-93B2087EDADA}"/>
              </a:ext>
            </a:extLst>
          </p:cNvPr>
          <p:cNvSpPr txBox="1"/>
          <p:nvPr/>
        </p:nvSpPr>
        <p:spPr>
          <a:xfrm>
            <a:off x="3509511" y="3603428"/>
            <a:ext cx="7070202" cy="1077218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chemeClr val="bg1"/>
                </a:solidFill>
              </a:rPr>
              <a:t>La promotion </a:t>
            </a:r>
          </a:p>
          <a:p>
            <a:pPr algn="ctr"/>
            <a:r>
              <a:rPr lang="fr-BE" sz="3200" dirty="0">
                <a:solidFill>
                  <a:schemeClr val="bg1"/>
                </a:solidFill>
              </a:rPr>
              <a:t>de l’offre touristique accessible</a:t>
            </a:r>
          </a:p>
        </p:txBody>
      </p:sp>
      <p:pic>
        <p:nvPicPr>
          <p:cNvPr id="2" name="Image 1" descr="Une image contenant habits, Visage humain, personne, mur&#10;&#10;Description générée automatiquement">
            <a:extLst>
              <a:ext uri="{FF2B5EF4-FFF2-40B4-BE49-F238E27FC236}">
                <a16:creationId xmlns:a16="http://schemas.microsoft.com/office/drawing/2014/main" id="{1EC44F83-11AC-C2D5-B596-DA6A2AF69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13364" r="15028" b="41610"/>
          <a:stretch/>
        </p:blipFill>
        <p:spPr>
          <a:xfrm>
            <a:off x="580445" y="575551"/>
            <a:ext cx="2974401" cy="2911632"/>
          </a:xfrm>
          <a:prstGeom prst="flowChartConnector">
            <a:avLst/>
          </a:prstGeom>
        </p:spPr>
      </p:pic>
      <p:pic>
        <p:nvPicPr>
          <p:cNvPr id="14" name="Image 1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20AF010A-F920-E716-36A8-640FEB547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604" y="1384623"/>
            <a:ext cx="3263986" cy="61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B0A5A4-32E3-AC7D-A00D-972AD733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118" y="0"/>
            <a:ext cx="674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558BB74-43F2-1D89-F811-32AACFDBA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33" r="35289"/>
          <a:stretch/>
        </p:blipFill>
        <p:spPr>
          <a:xfrm>
            <a:off x="6071794" y="0"/>
            <a:ext cx="6120206" cy="6885232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492F1B41-8511-D7ED-0AEC-1AD20A17B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548" y="6463785"/>
            <a:ext cx="1869534" cy="1747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113;p20">
            <a:extLst>
              <a:ext uri="{FF2B5EF4-FFF2-40B4-BE49-F238E27FC236}">
                <a16:creationId xmlns:a16="http://schemas.microsoft.com/office/drawing/2014/main" id="{6F738062-4B1F-5C91-FDF9-ED7045289A30}"/>
              </a:ext>
            </a:extLst>
          </p:cNvPr>
          <p:cNvSpPr txBox="1"/>
          <p:nvPr/>
        </p:nvSpPr>
        <p:spPr>
          <a:xfrm>
            <a:off x="840000" y="965247"/>
            <a:ext cx="5256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fr" sz="4000" b="1" dirty="0">
                <a:latin typeface="Poppins"/>
                <a:ea typeface="Poppins"/>
                <a:cs typeface="Poppins"/>
                <a:sym typeface="Poppins"/>
              </a:rPr>
              <a:t>Valorisation de l’offre</a:t>
            </a:r>
            <a:endParaRPr sz="4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15;p20">
            <a:extLst>
              <a:ext uri="{FF2B5EF4-FFF2-40B4-BE49-F238E27FC236}">
                <a16:creationId xmlns:a16="http://schemas.microsoft.com/office/drawing/2014/main" id="{412C1A92-0C70-7ED4-8F9B-7E2D00D07E81}"/>
              </a:ext>
            </a:extLst>
          </p:cNvPr>
          <p:cNvSpPr txBox="1"/>
          <p:nvPr/>
        </p:nvSpPr>
        <p:spPr>
          <a:xfrm>
            <a:off x="840000" y="2647250"/>
            <a:ext cx="480832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Une section pour les</a:t>
            </a:r>
            <a:r>
              <a:rPr lang="fr-FR" sz="1600" i="1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 Voyageurs à besoins spécifiques 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sur </a:t>
            </a:r>
            <a:r>
              <a:rPr lang="fr-FR" sz="1600" b="1" dirty="0">
                <a:latin typeface="Poppins"/>
                <a:ea typeface="Poppins"/>
                <a:cs typeface="Poppins"/>
                <a:sym typeface="Poppins"/>
              </a:rPr>
              <a:t>VISITWallonia.be/</a:t>
            </a:r>
            <a:r>
              <a:rPr lang="fr-FR" sz="1600" b="1" dirty="0" err="1">
                <a:latin typeface="Poppins"/>
                <a:ea typeface="Poppins"/>
                <a:cs typeface="Poppins"/>
                <a:sym typeface="Poppins"/>
              </a:rPr>
              <a:t>accessibilite</a:t>
            </a:r>
            <a:endParaRPr sz="1600" b="1" dirty="0">
              <a:latin typeface="Poppins"/>
              <a:ea typeface="Poppins"/>
              <a:cs typeface="Poppins"/>
              <a:sym typeface="Poppins"/>
            </a:endParaRPr>
          </a:p>
          <a:p>
            <a:endParaRPr sz="1600" dirty="0">
              <a:solidFill>
                <a:schemeClr val="bg2">
                  <a:lumMod val="1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115;p20">
            <a:extLst>
              <a:ext uri="{FF2B5EF4-FFF2-40B4-BE49-F238E27FC236}">
                <a16:creationId xmlns:a16="http://schemas.microsoft.com/office/drawing/2014/main" id="{A8F48D8B-23A7-6E76-EFF8-AA627466349A}"/>
              </a:ext>
            </a:extLst>
          </p:cNvPr>
          <p:cNvSpPr txBox="1"/>
          <p:nvPr/>
        </p:nvSpPr>
        <p:spPr>
          <a:xfrm>
            <a:off x="840000" y="3676762"/>
            <a:ext cx="480832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Attractions et hébergements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Circuits vélos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Balades en poussette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Sentiers accessibles des Parcs naturels</a:t>
            </a:r>
          </a:p>
          <a:p>
            <a:endParaRPr lang="fr-FR" sz="1600" dirty="0">
              <a:solidFill>
                <a:schemeClr val="bg2">
                  <a:lumMod val="1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b="1" dirty="0">
                <a:solidFill>
                  <a:schemeClr val="bg2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Transversalité et inclusivité</a:t>
            </a:r>
          </a:p>
          <a:p>
            <a:endParaRPr lang="fr-FR" sz="1600" b="1" dirty="0">
              <a:solidFill>
                <a:schemeClr val="bg2">
                  <a:lumMod val="1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50" name="Picture 2" descr="Access-i - Esenca">
            <a:extLst>
              <a:ext uri="{FF2B5EF4-FFF2-40B4-BE49-F238E27FC236}">
                <a16:creationId xmlns:a16="http://schemas.microsoft.com/office/drawing/2014/main" id="{E18BC0F5-8520-9436-58B4-83D2D9873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3"/>
          <a:stretch/>
        </p:blipFill>
        <p:spPr bwMode="auto">
          <a:xfrm>
            <a:off x="2364360" y="1556231"/>
            <a:ext cx="2207279" cy="5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ccess-i - Esenca">
            <a:extLst>
              <a:ext uri="{FF2B5EF4-FFF2-40B4-BE49-F238E27FC236}">
                <a16:creationId xmlns:a16="http://schemas.microsoft.com/office/drawing/2014/main" id="{0DEBDED5-3DDA-C9EB-A048-D11438FC2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0"/>
          <a:stretch/>
        </p:blipFill>
        <p:spPr bwMode="auto">
          <a:xfrm>
            <a:off x="4571639" y="1031656"/>
            <a:ext cx="1755359" cy="104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6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palette principale">
      <a:dk1>
        <a:srgbClr val="00A7E1"/>
      </a:dk1>
      <a:lt1>
        <a:srgbClr val="FFFFFF"/>
      </a:lt1>
      <a:dk2>
        <a:srgbClr val="183652"/>
      </a:dk2>
      <a:lt2>
        <a:srgbClr val="F5F6FA"/>
      </a:lt2>
      <a:accent1>
        <a:srgbClr val="00A7E1"/>
      </a:accent1>
      <a:accent2>
        <a:srgbClr val="B3E6F9"/>
      </a:accent2>
      <a:accent3>
        <a:srgbClr val="7AD4F4"/>
      </a:accent3>
      <a:accent4>
        <a:srgbClr val="41C0EF"/>
      </a:accent4>
      <a:accent5>
        <a:srgbClr val="0B769D"/>
      </a:accent5>
      <a:accent6>
        <a:srgbClr val="06475F"/>
      </a:accent6>
      <a:hlink>
        <a:srgbClr val="01374C"/>
      </a:hlink>
      <a:folHlink>
        <a:srgbClr val="0EA6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644</Words>
  <Application>Microsoft Office PowerPoint</Application>
  <PresentationFormat>Grand écran</PresentationFormat>
  <Paragraphs>138</Paragraphs>
  <Slides>38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38</vt:i4>
      </vt:variant>
    </vt:vector>
  </HeadingPairs>
  <TitlesOfParts>
    <vt:vector size="49" baseType="lpstr">
      <vt:lpstr>Aptos</vt:lpstr>
      <vt:lpstr>Arial</vt:lpstr>
      <vt:lpstr>Avenir Next LT Pro</vt:lpstr>
      <vt:lpstr>Calibri</vt:lpstr>
      <vt:lpstr>Calibri Light</vt:lpstr>
      <vt:lpstr>Galano Classic</vt:lpstr>
      <vt:lpstr>Poppins</vt:lpstr>
      <vt:lpstr>Tahoma</vt:lpstr>
      <vt:lpstr>Wingdings</vt:lpstr>
      <vt:lpstr>Thème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Qu’est-ce que c’est?</vt:lpstr>
      <vt:lpstr>Pour qui?</vt:lpstr>
      <vt:lpstr>Avantages</vt:lpstr>
      <vt:lpstr>Que puis-je faire 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Commissariat Général au tourisme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Willocx</dc:creator>
  <cp:lastModifiedBy>Nadine VERHEYE</cp:lastModifiedBy>
  <cp:revision>65</cp:revision>
  <dcterms:created xsi:type="dcterms:W3CDTF">2022-04-26T11:58:18Z</dcterms:created>
  <dcterms:modified xsi:type="dcterms:W3CDTF">2024-10-10T07:48:57Z</dcterms:modified>
</cp:coreProperties>
</file>